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86" r:id="rId2"/>
    <p:sldId id="258" r:id="rId3"/>
    <p:sldId id="260" r:id="rId4"/>
    <p:sldId id="261" r:id="rId5"/>
    <p:sldId id="259" r:id="rId6"/>
    <p:sldId id="262" r:id="rId7"/>
    <p:sldId id="287" r:id="rId8"/>
    <p:sldId id="263" r:id="rId9"/>
    <p:sldId id="264" r:id="rId10"/>
    <p:sldId id="288" r:id="rId11"/>
    <p:sldId id="298" r:id="rId12"/>
    <p:sldId id="265" r:id="rId13"/>
    <p:sldId id="266" r:id="rId14"/>
    <p:sldId id="267" r:id="rId15"/>
    <p:sldId id="289" r:id="rId16"/>
    <p:sldId id="285" r:id="rId1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60" d="100"/>
          <a:sy n="60" d="100"/>
        </p:scale>
        <p:origin x="-1482" y="-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8C6DEFE-A9AB-4D8F-B4B9-F8D47CD7683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256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8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8688" y="301625"/>
            <a:ext cx="2257425" cy="617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3050" cy="617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8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7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1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0237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875" y="1768475"/>
            <a:ext cx="4440238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8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47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62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11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2084387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74120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28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EMS: Source Documents</a:t>
            </a:r>
          </a:p>
        </p:txBody>
      </p:sp>
      <p:sp>
        <p:nvSpPr>
          <p:cNvPr id="205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ZA" smtClean="0">
                <a:latin typeface="Calibri" pitchFamily="34" charset="0"/>
                <a:cs typeface="Calibri" pitchFamily="34" charset="0"/>
              </a:rPr>
              <a:t>Source Documents: receipts, bank deposit slips, cash register slips</a:t>
            </a:r>
          </a:p>
          <a:p>
            <a:endParaRPr lang="en-ZA" smtClean="0"/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3475038"/>
            <a:ext cx="61436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65238"/>
            <a:ext cx="9032875" cy="60960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What is the document used for?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To deposit money into the bank account</a:t>
            </a: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2. What is the branch and branch </a:t>
            </a:r>
          </a:p>
          <a:p>
            <a:pPr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code of the bank?</a:t>
            </a:r>
          </a:p>
          <a:p>
            <a:pPr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 Answer: </a:t>
            </a:r>
            <a:r>
              <a:rPr lang="en-ZA" sz="2400" dirty="0" err="1" smtClean="0">
                <a:latin typeface="Calibri" pitchFamily="34" charset="0"/>
                <a:cs typeface="Calibri" pitchFamily="34" charset="0"/>
              </a:rPr>
              <a:t>Hillville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, 320509</a:t>
            </a: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3. What type of account is it?</a:t>
            </a:r>
          </a:p>
          <a:p>
            <a:pPr lvl="1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Savings</a:t>
            </a: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4. What is the total amount of the deposit?</a:t>
            </a:r>
          </a:p>
          <a:p>
            <a:pPr lvl="1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R200</a:t>
            </a:r>
          </a:p>
          <a:p>
            <a:pPr>
              <a:defRPr/>
            </a:pPr>
            <a:endParaRPr lang="en-ZA" sz="2800" dirty="0" smtClean="0"/>
          </a:p>
          <a:p>
            <a:pPr>
              <a:defRPr/>
            </a:pPr>
            <a:endParaRPr lang="en-ZA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2249488"/>
            <a:ext cx="29718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3238" y="387350"/>
            <a:ext cx="7412037" cy="1258888"/>
          </a:xfrm>
        </p:spPr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smtClean="0"/>
              <a:t>5. Why do you think the bank wants to know whether you have deposit money in cash notes , coins or cheques?</a:t>
            </a:r>
          </a:p>
          <a:p>
            <a:pPr lvl="1"/>
            <a:r>
              <a:rPr lang="en-ZA" sz="2400" smtClean="0"/>
              <a:t>Answer:  The cashier has to total the amounts received  and pay-outs</a:t>
            </a:r>
          </a:p>
          <a:p>
            <a:endParaRPr lang="en-ZA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521075"/>
            <a:ext cx="30813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7412037" cy="811213"/>
          </a:xfrm>
        </p:spPr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Cash register slips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3238" y="1265238"/>
            <a:ext cx="9032875" cy="5211762"/>
          </a:xfrm>
        </p:spPr>
        <p:txBody>
          <a:bodyPr/>
          <a:lstStyle/>
          <a:p>
            <a:pPr marL="0" indent="0"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Proof that a transaction has taken place</a:t>
            </a:r>
          </a:p>
          <a:p>
            <a:pPr>
              <a:buFont typeface="Arial" charset="0"/>
              <a:buChar char="•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The slip gives information about</a:t>
            </a:r>
          </a:p>
          <a:p>
            <a:pPr lvl="1">
              <a:buFont typeface="Arial" charset="0"/>
              <a:buChar char="•"/>
              <a:defRPr/>
            </a:pPr>
            <a:r>
              <a:rPr lang="en-Z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Where, what date and what was purchased</a:t>
            </a:r>
          </a:p>
          <a:p>
            <a:pPr lvl="1">
              <a:buFont typeface="Arial" charset="0"/>
              <a:buChar char="•"/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H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ow much it cost and the amount of change given</a:t>
            </a:r>
          </a:p>
          <a:p>
            <a:pPr>
              <a:buFont typeface="Arial" charset="0"/>
              <a:buChar char="•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Cash registers have two rolls on which till slips are printed.</a:t>
            </a:r>
          </a:p>
          <a:p>
            <a:pPr lvl="1">
              <a:buFont typeface="Arial" charset="0"/>
              <a:buChar char="•"/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O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ne roll prints out the customer’s till slips</a:t>
            </a:r>
            <a:endParaRPr lang="en-ZA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he other roll prints out duplicates of all the transactions – this roll remains inside the cash register.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W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e call this a cash register roll</a:t>
            </a:r>
            <a:endParaRPr lang="en-ZA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charset="0"/>
              <a:buChar char="•"/>
              <a:defRPr/>
            </a:pPr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Cash register slips 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8313" y="1646238"/>
            <a:ext cx="9032875" cy="47085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At day end, the total of the cash register roll should correspond with the total amount of money in the cash register less the cash float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The cash register roll is used as the source document to record all receipts for the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Cash register slips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32875" cy="51355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An example of a cash register slip </a:t>
            </a:r>
          </a:p>
          <a:p>
            <a:endParaRPr lang="en-ZA" sz="280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951038"/>
            <a:ext cx="31051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32875" cy="5135562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Where were the items on this document bought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Answer: </a:t>
            </a:r>
            <a:r>
              <a:rPr lang="en-ZA" sz="2400" dirty="0" err="1" smtClean="0">
                <a:latin typeface="Calibri" pitchFamily="34" charset="0"/>
                <a:cs typeface="Calibri" pitchFamily="34" charset="0"/>
              </a:rPr>
              <a:t>Hillville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err="1" smtClean="0">
                <a:latin typeface="Calibri" pitchFamily="34" charset="0"/>
                <a:cs typeface="Calibri" pitchFamily="34" charset="0"/>
              </a:rPr>
              <a:t>Superette</a:t>
            </a:r>
            <a:endParaRPr lang="en-ZA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2.   Why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is this document a tax invoice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 Answer: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VAT is charged on some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items</a:t>
            </a:r>
            <a:endParaRPr lang="en-ZA" sz="240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 startAt="3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Did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the person pay tax on all the items </a:t>
            </a:r>
            <a:endParaRPr lang="en-ZA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  he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or she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bought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? Why or why not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lvl="1"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Answer: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No, some items are standard rate </a:t>
            </a:r>
            <a:endParaRPr lang="en-ZA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and others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are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zero-rated</a:t>
            </a:r>
            <a:endParaRPr lang="en-ZA" sz="240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 startAt="4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much VAT did the person pay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Answer: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R6,59</a:t>
            </a:r>
          </a:p>
          <a:p>
            <a:pPr marL="514350" indent="-514350">
              <a:buFont typeface="Times New Roman" pitchFamily="18" charset="0"/>
              <a:buAutoNum type="arabicPeriod" startAt="4"/>
              <a:defRPr/>
            </a:pPr>
            <a:endParaRPr lang="en-ZA" sz="2800" dirty="0"/>
          </a:p>
          <a:p>
            <a:pPr>
              <a:defRPr/>
            </a:pPr>
            <a:endParaRPr lang="en-ZA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874838"/>
            <a:ext cx="2819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44513" y="1646238"/>
            <a:ext cx="7412037" cy="4011612"/>
          </a:xfrm>
        </p:spPr>
        <p:txBody>
          <a:bodyPr/>
          <a:lstStyle/>
          <a:p>
            <a:pPr algn="ctr"/>
            <a:r>
              <a:rPr lang="en-ZA" sz="7200" b="1" smtClean="0">
                <a:latin typeface="Calibri" pitchFamily="34" charset="0"/>
                <a:cs typeface="Calibri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3" y="579438"/>
            <a:ext cx="7412037" cy="1258887"/>
          </a:xfrm>
        </p:spPr>
        <p:txBody>
          <a:bodyPr/>
          <a:lstStyle/>
          <a:p>
            <a:r>
              <a:rPr lang="en-ZA" smtClean="0"/>
              <a:t> </a:t>
            </a:r>
            <a:r>
              <a:rPr lang="en-ZA" sz="3200" b="1" smtClean="0">
                <a:latin typeface="Calibri" pitchFamily="34" charset="0"/>
                <a:cs typeface="Calibri" pitchFamily="34" charset="0"/>
              </a:rPr>
              <a:t>What are we going to learn?</a:t>
            </a:r>
            <a:endParaRPr lang="en-ZA" sz="3600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44513" y="1417638"/>
            <a:ext cx="9032875" cy="4708525"/>
          </a:xfrm>
        </p:spPr>
        <p:txBody>
          <a:bodyPr/>
          <a:lstStyle/>
          <a:p>
            <a:endParaRPr lang="en-ZA" sz="280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Analyse receipts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Consider deposit and cash register slips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Find out about cheques and cheque counter foils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Research bank statements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Look into cash invoices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Let’s revise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3238" y="1417638"/>
            <a:ext cx="9032875" cy="50593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Transaction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A transaction is an event between two or more people where money is involved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Source document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A source document is the recording of the details of a transaction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Cash receipts 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refer to the money received in a business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Cash payments 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refer to money paid out by a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Different document in a business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270250" y="3605213"/>
            <a:ext cx="3540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/>
              <a:t>Different document in a business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193925"/>
            <a:ext cx="2154238" cy="35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51063"/>
            <a:ext cx="32766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163763"/>
            <a:ext cx="22098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3371850"/>
            <a:ext cx="43275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Receipts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417638"/>
            <a:ext cx="9032875" cy="5715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Source documents of money that has been received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Filled in duplicate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 Two identical receipts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Original receipt</a:t>
            </a:r>
          </a:p>
          <a:p>
            <a:pPr marL="742950" lvl="2" indent="-342900">
              <a:spcAft>
                <a:spcPts val="1413"/>
              </a:spcAft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Issued to the business/person where the money was received from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Duplicate receipt 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Is kept by the business and 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Used to enter the 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Receipts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1493838"/>
            <a:ext cx="9032875" cy="49831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An example of a receipt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255838"/>
            <a:ext cx="51816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531938"/>
            <a:ext cx="9032875" cy="5715000"/>
          </a:xfrm>
        </p:spPr>
        <p:txBody>
          <a:bodyPr/>
          <a:lstStyle/>
          <a:p>
            <a:pPr marL="0" indent="0">
              <a:defRPr/>
            </a:pPr>
            <a:r>
              <a:rPr lang="en-ZA" sz="2800" dirty="0" smtClean="0"/>
              <a:t>1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. When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is a receipt issued?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: A receipt is issued when money is received from customers</a:t>
            </a:r>
          </a:p>
          <a:p>
            <a:pPr marL="0" indent="0"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2. To whom is the receipt issued?</a:t>
            </a:r>
          </a:p>
          <a:p>
            <a:pPr marL="400050" lvl="1" indent="0"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err="1">
                <a:latin typeface="Calibri" pitchFamily="34" charset="0"/>
                <a:cs typeface="Calibri" pitchFamily="34" charset="0"/>
              </a:rPr>
              <a:t>Abigale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err="1" smtClean="0">
                <a:latin typeface="Calibri" pitchFamily="34" charset="0"/>
                <a:cs typeface="Calibri" pitchFamily="34" charset="0"/>
              </a:rPr>
              <a:t>Ndlovu</a:t>
            </a:r>
            <a:endParaRPr lang="en-ZA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For what is the receipt issued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for </a:t>
            </a:r>
            <a:endParaRPr lang="en-ZA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what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amount?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Rent, R5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000</a:t>
            </a:r>
          </a:p>
          <a:p>
            <a:pPr marL="0" indent="0"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If you paid someone cash, why would </a:t>
            </a:r>
            <a:endParaRPr lang="en-ZA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you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want a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receipt?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As proof that you paid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money</a:t>
            </a:r>
            <a:endParaRPr lang="en-ZA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endParaRPr lang="en-ZA" sz="2800" dirty="0"/>
          </a:p>
          <a:p>
            <a:pPr marL="0" indent="0">
              <a:defRPr/>
            </a:pPr>
            <a:endParaRPr lang="en-ZA" sz="2800" dirty="0"/>
          </a:p>
          <a:p>
            <a:pPr marL="0" indent="0">
              <a:defRPr/>
            </a:pPr>
            <a:endParaRPr lang="en-ZA" sz="2800" dirty="0"/>
          </a:p>
          <a:p>
            <a:pPr>
              <a:defRPr/>
            </a:pPr>
            <a:endParaRPr lang="en-ZA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2560638"/>
            <a:ext cx="31464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Bank deposit slips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32875" cy="51355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Money deposited by the business, a bank deposit slip must be completed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The total receipts for the day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Cash, cheques, credit card slips and all other means of payment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It is not safe for a business to keep a lot of money on the premises</a:t>
            </a:r>
          </a:p>
          <a:p>
            <a:pPr lvl="1"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Money must be deposited daily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Deposit money to ensure cash flow 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Money is available to make payments</a:t>
            </a:r>
          </a:p>
          <a:p>
            <a:endParaRPr lang="en-ZA" sz="28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3932238"/>
            <a:ext cx="29337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Bank deposit slips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25463" y="1493838"/>
            <a:ext cx="9032875" cy="52117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An example of a bank deposit slip</a:t>
            </a:r>
          </a:p>
          <a:p>
            <a:endParaRPr lang="en-ZA" sz="28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027238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34972</TotalTime>
  <Words>648</Words>
  <Application>Microsoft Office PowerPoint</Application>
  <PresentationFormat>Custom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Times New Roman</vt:lpstr>
      <vt:lpstr>Calibri</vt:lpstr>
      <vt:lpstr>Office Theme</vt:lpstr>
      <vt:lpstr>EMS: Source Documents</vt:lpstr>
      <vt:lpstr> What are we going to learn?</vt:lpstr>
      <vt:lpstr> Let’s revise</vt:lpstr>
      <vt:lpstr>Different document in a business</vt:lpstr>
      <vt:lpstr> Receipts</vt:lpstr>
      <vt:lpstr>Receipts </vt:lpstr>
      <vt:lpstr>Let’s do it together </vt:lpstr>
      <vt:lpstr> Bank deposit slips </vt:lpstr>
      <vt:lpstr> Bank deposit slips</vt:lpstr>
      <vt:lpstr>Let’s do it together </vt:lpstr>
      <vt:lpstr>Let’s do it together </vt:lpstr>
      <vt:lpstr>Cash register slips </vt:lpstr>
      <vt:lpstr> Cash register slips  </vt:lpstr>
      <vt:lpstr> Cash register slips</vt:lpstr>
      <vt:lpstr>Let’s do it together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Merwe, Amanda</dc:creator>
  <cp:lastModifiedBy>Govender, Manisha</cp:lastModifiedBy>
  <cp:revision>73</cp:revision>
  <cp:lastPrinted>1601-01-01T00:00:00Z</cp:lastPrinted>
  <dcterms:created xsi:type="dcterms:W3CDTF">2011-07-29T12:44:09Z</dcterms:created>
  <dcterms:modified xsi:type="dcterms:W3CDTF">2013-02-22T14:32:56Z</dcterms:modified>
</cp:coreProperties>
</file>