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86" r:id="rId2"/>
    <p:sldId id="258" r:id="rId3"/>
    <p:sldId id="260" r:id="rId4"/>
    <p:sldId id="261" r:id="rId5"/>
    <p:sldId id="259" r:id="rId6"/>
    <p:sldId id="262" r:id="rId7"/>
    <p:sldId id="287" r:id="rId8"/>
    <p:sldId id="263" r:id="rId9"/>
    <p:sldId id="264" r:id="rId10"/>
    <p:sldId id="288" r:id="rId11"/>
    <p:sldId id="298" r:id="rId12"/>
    <p:sldId id="265" r:id="rId13"/>
    <p:sldId id="266" r:id="rId14"/>
    <p:sldId id="267" r:id="rId15"/>
    <p:sldId id="289" r:id="rId16"/>
    <p:sldId id="268" r:id="rId17"/>
    <p:sldId id="269" r:id="rId18"/>
    <p:sldId id="270" r:id="rId19"/>
    <p:sldId id="290" r:id="rId20"/>
    <p:sldId id="291" r:id="rId21"/>
    <p:sldId id="271" r:id="rId22"/>
    <p:sldId id="272" r:id="rId23"/>
    <p:sldId id="299" r:id="rId24"/>
    <p:sldId id="292" r:id="rId25"/>
    <p:sldId id="293" r:id="rId26"/>
    <p:sldId id="294" r:id="rId27"/>
    <p:sldId id="296" r:id="rId28"/>
    <p:sldId id="300" r:id="rId29"/>
    <p:sldId id="274" r:id="rId30"/>
    <p:sldId id="283" r:id="rId31"/>
    <p:sldId id="285" r:id="rId3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-141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EE1CF84-604D-417E-B9A4-8CF531F3C6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6523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9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9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2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53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2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208438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4120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ZA" smtClean="0"/>
          </a:p>
          <a:p>
            <a:pPr algn="ctr"/>
            <a:r>
              <a:rPr lang="en-ZA" smtClean="0">
                <a:latin typeface="Calibri" pitchFamily="34" charset="0"/>
                <a:cs typeface="Calibri" pitchFamily="34" charset="0"/>
              </a:rPr>
              <a:t>Source Documents</a:t>
            </a:r>
          </a:p>
          <a:p>
            <a:pPr algn="ctr"/>
            <a:r>
              <a:rPr lang="en-ZA" sz="2400" smtClean="0">
                <a:latin typeface="Calibri" pitchFamily="34" charset="0"/>
                <a:cs typeface="Calibri" pitchFamily="34" charset="0"/>
              </a:rPr>
              <a:t>(Oxford Successful) 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63513" y="600075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sz="4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Economic and Management Sciences 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51238"/>
            <a:ext cx="6513512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63675"/>
            <a:ext cx="9032875" cy="60960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What is the document used for?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To deposit money into the bank account.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2. What is the branch and branch code of the bank?</a:t>
            </a:r>
          </a:p>
          <a:p>
            <a:pPr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Hillville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, 320509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3. What type of account is it?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Savings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4. What is the total amount of the deposit?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R200</a:t>
            </a:r>
          </a:p>
          <a:p>
            <a:pPr>
              <a:defRPr/>
            </a:pPr>
            <a:endParaRPr lang="en-ZA" sz="2800" dirty="0" smtClean="0"/>
          </a:p>
          <a:p>
            <a:pPr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9713" y="1768475"/>
            <a:ext cx="9296400" cy="4708525"/>
          </a:xfrm>
        </p:spPr>
        <p:txBody>
          <a:bodyPr/>
          <a:lstStyle/>
          <a:p>
            <a:r>
              <a:rPr lang="en-ZA" sz="2800" smtClean="0">
                <a:latin typeface="Calibri" pitchFamily="34" charset="0"/>
                <a:cs typeface="Calibri" pitchFamily="34" charset="0"/>
              </a:rPr>
              <a:t>5. Why do you think the bank wants to know whether you have deposited money in cash notes, coins or cheques?</a:t>
            </a:r>
          </a:p>
          <a:p>
            <a:pPr lvl="1"/>
            <a:r>
              <a:rPr lang="en-ZA" sz="2400" smtClean="0">
                <a:latin typeface="Calibri" pitchFamily="34" charset="0"/>
                <a:cs typeface="Calibri" pitchFamily="34" charset="0"/>
              </a:rPr>
              <a:t>Answer:  The cashier has to total the amounts received  and pay-outs</a:t>
            </a:r>
          </a:p>
          <a:p>
            <a:endParaRPr lang="en-ZA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398838"/>
            <a:ext cx="3733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7412037" cy="811213"/>
          </a:xfrm>
        </p:spPr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Cash register slips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52117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Proof that a transaction has taken place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 slip gives information about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Where, what date and what was purchased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How much it cost and the amount of change given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Cash registers have two rolls on which till slips are printed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One roll prints out the customer’s till slips</a:t>
            </a:r>
            <a:endParaRPr lang="en-ZA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The other roll prints out duplicates of all the transactions – this roll remains inside the cash register, we call this a cash register roll</a:t>
            </a:r>
            <a:endParaRPr lang="en-ZA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Cash register slips 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At day end, the total of the cash register roll should correspond with the total amount of money in the cash register less the cash float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 cash register roll is used as the source document to record all receipts for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Cash register slips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cash register slip </a:t>
            </a:r>
          </a:p>
          <a:p>
            <a:endParaRPr lang="en-ZA" sz="28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51038"/>
            <a:ext cx="31051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Where were the items on this document bought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Answer: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Hillville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Superette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2.   Why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is this document a tax invoice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 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VAT is charged on some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items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3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Did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the person pay tax on all the items </a:t>
            </a:r>
            <a:endParaRPr lang="en-ZA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 he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or she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bought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? Why or why not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lvl="1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Answer;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No, some items are standard rate </a:t>
            </a:r>
            <a:endParaRPr lang="en-ZA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and others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are zero-rated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4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ZA" sz="2800" dirty="0">
                <a:latin typeface="Calibri" pitchFamily="34" charset="0"/>
                <a:cs typeface="Calibri" pitchFamily="34" charset="0"/>
              </a:rPr>
              <a:t>much VAT did the person pay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R6,59</a:t>
            </a:r>
          </a:p>
          <a:p>
            <a:pPr marL="514350" indent="-514350">
              <a:buFont typeface="Times New Roman" pitchFamily="18" charset="0"/>
              <a:buAutoNum type="arabicPeriod" startAt="4"/>
              <a:defRPr/>
            </a:pPr>
            <a:endParaRPr lang="en-ZA" sz="2800" dirty="0"/>
          </a:p>
          <a:p>
            <a:pPr>
              <a:defRPr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1874838"/>
            <a:ext cx="281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Cheques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722438"/>
            <a:ext cx="9032875" cy="4708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smtClean="0">
                <a:latin typeface="Calibri" pitchFamily="34" charset="0"/>
                <a:cs typeface="Calibri" pitchFamily="34" charset="0"/>
              </a:rPr>
              <a:t>A document used to withdraw money from a current bank account 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When a business writes out a cheque it should: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have more than one person sign a cheque to prevent fraud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as far as possible, not write out a cash cheque 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Do all payments by cheque and not out of the cash register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5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Cheque counterfoils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Part of the cheque that remains in the cheque book that is used to record transactions from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Contains a summary of all information that appears on a cheque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Each cheque has a counterfoil that is bound into the cheque book and cannot be removed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 perforated line separates the cheque and the counterfoil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so that the cheque can be removed with ease from the cheque book, after it has been completed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Cheques and cheque counterfoil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32875" cy="50593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cheque and cheque counterfoil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427288"/>
            <a:ext cx="65817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52117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What is the document called?</a:t>
            </a:r>
          </a:p>
          <a:p>
            <a:pPr marL="400050" lvl="1" indent="0"/>
            <a:r>
              <a:rPr lang="en-ZA" sz="240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ZA" sz="2400" i="1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smtClean="0">
                <a:latin typeface="Calibri" pitchFamily="34" charset="0"/>
                <a:cs typeface="Calibri" pitchFamily="34" charset="0"/>
              </a:rPr>
              <a:t>Cheque and cheque counterfoil</a:t>
            </a:r>
            <a:endParaRPr lang="en-ZA" sz="2400" i="1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2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What is it used for?</a:t>
            </a:r>
            <a:endParaRPr lang="en-ZA" sz="2400" smtClean="0">
              <a:latin typeface="Calibri" pitchFamily="34" charset="0"/>
              <a:cs typeface="Calibri" pitchFamily="34" charset="0"/>
            </a:endParaRPr>
          </a:p>
          <a:p>
            <a:pPr marL="400050" lvl="1" indent="0"/>
            <a:r>
              <a:rPr lang="en-ZA" sz="240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ZA" sz="2400" i="1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smtClean="0">
                <a:latin typeface="Calibri" pitchFamily="34" charset="0"/>
                <a:cs typeface="Calibri" pitchFamily="34" charset="0"/>
              </a:rPr>
              <a:t>For payments</a:t>
            </a:r>
            <a:endParaRPr lang="en-ZA" sz="2400" i="1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3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What is Mrs Sibisi’s bank account numbers?</a:t>
            </a:r>
          </a:p>
          <a:p>
            <a:pPr marL="400050" lvl="1" indent="0"/>
            <a:r>
              <a:rPr lang="en-ZA" sz="2400" i="1" smtClean="0">
                <a:latin typeface="Calibri" pitchFamily="34" charset="0"/>
                <a:cs typeface="Calibri" pitchFamily="34" charset="0"/>
              </a:rPr>
              <a:t>     Answer: </a:t>
            </a:r>
            <a:r>
              <a:rPr lang="en-ZA" sz="2400" smtClean="0">
                <a:latin typeface="Calibri" pitchFamily="34" charset="0"/>
                <a:cs typeface="Calibri" pitchFamily="34" charset="0"/>
              </a:rPr>
              <a:t>0264563778</a:t>
            </a:r>
          </a:p>
          <a:p>
            <a:pPr marL="400050" lvl="1" indent="0"/>
            <a:endParaRPr lang="en-ZA" i="1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389438"/>
            <a:ext cx="65817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What are we going to learn?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8313" y="1036638"/>
            <a:ext cx="9032875" cy="4708525"/>
          </a:xfrm>
        </p:spPr>
        <p:txBody>
          <a:bodyPr/>
          <a:lstStyle/>
          <a:p>
            <a:endParaRPr lang="en-ZA" sz="280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Analyse receipts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Consider deposit and cash register slips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Find out about cheques and cheque counter foils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Research bank statements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Look into cash invoices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262063"/>
            <a:ext cx="9032875" cy="52117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 startAt="4"/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Why is the amount written in words and in numbers?</a:t>
            </a:r>
          </a:p>
          <a:p>
            <a:pPr marL="400050" lvl="1" indent="0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</a:t>
            </a:r>
            <a:r>
              <a:rPr lang="en-ZA" sz="2400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It is written in words and numbers so that another  person cannot change the amount (to prevent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fraud)</a:t>
            </a:r>
            <a:endParaRPr lang="en-ZA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5. Why has the cheque been crossed?</a:t>
            </a:r>
          </a:p>
          <a:p>
            <a:pPr lvl="1"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: The amount will only be paid out to Mrs </a:t>
            </a:r>
            <a:r>
              <a:rPr lang="en-ZA" sz="2400" dirty="0" err="1" smtClean="0">
                <a:latin typeface="Calibri" pitchFamily="34" charset="0"/>
                <a:cs typeface="Calibri" pitchFamily="34" charset="0"/>
              </a:rPr>
              <a:t>Sibisi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and not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to somebody else</a:t>
            </a:r>
          </a:p>
          <a:p>
            <a:pPr>
              <a:defRPr/>
            </a:pPr>
            <a:r>
              <a:rPr lang="en-ZA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Which part of the cheque did Mrs </a:t>
            </a:r>
            <a:r>
              <a:rPr lang="en-ZA" sz="2800" dirty="0" err="1" smtClean="0">
                <a:latin typeface="Calibri" pitchFamily="34" charset="0"/>
                <a:cs typeface="Calibri" pitchFamily="34" charset="0"/>
              </a:rPr>
              <a:t>Sibisi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keep for her own records?</a:t>
            </a:r>
          </a:p>
          <a:p>
            <a:pPr lvl="1"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Cheque counterfoil</a:t>
            </a:r>
            <a:endParaRPr lang="en-ZA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ZA" dirty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5578475"/>
            <a:ext cx="4953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Bank statements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 bank statement is a record of the account holder’s transactions over a set period of time</a:t>
            </a:r>
          </a:p>
          <a:p>
            <a:r>
              <a:rPr lang="en-ZA" sz="2800" smtClean="0">
                <a:latin typeface="Calibri" pitchFamily="34" charset="0"/>
                <a:cs typeface="Calibri" pitchFamily="34" charset="0"/>
              </a:rPr>
              <a:t>Bank accounts:</a:t>
            </a:r>
          </a:p>
          <a:p>
            <a:pPr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All business use some type of bank account</a:t>
            </a:r>
          </a:p>
          <a:p>
            <a:pPr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Example of bank accounts include savings accounts, transmission accounts, fixed investment accounts, credit card accounts and cheque accounts</a:t>
            </a:r>
          </a:p>
          <a:p>
            <a:pPr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Every time the business does a transaction via the bank, it will have an impact on the bank account of the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9713" y="350838"/>
            <a:ext cx="8382000" cy="1258887"/>
          </a:xfrm>
        </p:spPr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Bank statements as resource documents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 bank records all its clients’ transactions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At least once a month the bank sends a statement that shows a record of transactions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This is called a bank statement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Often a business’s cash entries and the entries made on the bank statement are not exactly the same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The business might not have seen certain charges, such as bank charges until it receives the bank statement, or/and;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Some cash entries that the bank has not yet recorded, example some cheques have not been cashed</a:t>
            </a:r>
          </a:p>
          <a:p>
            <a:pPr lvl="1">
              <a:buFont typeface="Arial" charset="0"/>
              <a:buChar char="•"/>
            </a:pPr>
            <a:endParaRPr lang="en-ZA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Example of bank statement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417638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7912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is the name of </a:t>
            </a:r>
            <a:r>
              <a:rPr lang="en-ZA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Makeloi’s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bookshop</a:t>
            </a:r>
          </a:p>
          <a:p>
            <a:pPr marL="0" indent="0">
              <a:defRPr/>
            </a:pP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ZA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000" dirty="0" err="1"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000" dirty="0" smtClean="0">
                <a:latin typeface="Calibri" pitchFamily="34" charset="0"/>
                <a:cs typeface="Calibri" pitchFamily="34" charset="0"/>
              </a:rPr>
              <a:t>Books</a:t>
            </a:r>
            <a:endParaRPr lang="en-ZA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Times New Roman" pitchFamily="18" charset="0"/>
              <a:buAutoNum type="arabicPeriod" startAt="2"/>
              <a:defRPr/>
            </a:pP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which bank does </a:t>
            </a:r>
            <a:r>
              <a:rPr lang="en-ZA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have a bank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account</a:t>
            </a:r>
          </a:p>
          <a:p>
            <a:pPr marL="0" indent="0">
              <a:defRPr/>
            </a:pP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ZA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Answer: Great National Bank </a:t>
            </a:r>
            <a:endParaRPr lang="en-ZA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What 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kind of bank account did </a:t>
            </a:r>
            <a:endParaRPr lang="en-ZA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ZA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open 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when did she open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it?</a:t>
            </a:r>
          </a:p>
          <a:p>
            <a:pPr marL="0" indent="0">
              <a:defRPr/>
            </a:pPr>
            <a:r>
              <a:rPr lang="en-ZA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Z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Current </a:t>
            </a:r>
            <a:r>
              <a:rPr lang="en-ZA" sz="2000" dirty="0" smtClean="0">
                <a:latin typeface="Calibri" pitchFamily="34" charset="0"/>
                <a:cs typeface="Calibri" pitchFamily="34" charset="0"/>
              </a:rPr>
              <a:t>account, 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10 March </a:t>
            </a:r>
            <a:endParaRPr lang="en-ZA" sz="20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Give the physical address for </a:t>
            </a:r>
            <a:r>
              <a:rPr lang="en-ZA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Makeloi’s</a:t>
            </a: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ZA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bookshop</a:t>
            </a:r>
          </a:p>
          <a:p>
            <a:pPr marL="0" indent="0">
              <a:defRPr/>
            </a:pPr>
            <a:r>
              <a:rPr lang="en-ZA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ZA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Shop 910, </a:t>
            </a:r>
            <a:r>
              <a:rPr lang="en-ZA" sz="2000" dirty="0" err="1">
                <a:latin typeface="Calibri" pitchFamily="34" charset="0"/>
                <a:cs typeface="Calibri" pitchFamily="34" charset="0"/>
              </a:rPr>
              <a:t>Santam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 Centre, </a:t>
            </a:r>
            <a:r>
              <a:rPr lang="en-ZA" sz="2000" dirty="0" err="1" smtClean="0">
                <a:latin typeface="Calibri" pitchFamily="34" charset="0"/>
                <a:cs typeface="Calibri" pitchFamily="34" charset="0"/>
              </a:rPr>
              <a:t>Summerstrand</a:t>
            </a:r>
            <a:endParaRPr lang="en-ZA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ZA" sz="2000" dirty="0">
                <a:latin typeface="Calibri" pitchFamily="34" charset="0"/>
                <a:cs typeface="Calibri" pitchFamily="34" charset="0"/>
              </a:rPr>
              <a:t>Port Elizabeth</a:t>
            </a:r>
          </a:p>
          <a:p>
            <a:pPr marL="0" indent="0">
              <a:defRPr/>
            </a:pPr>
            <a:endParaRPr lang="en-ZA" sz="2800" i="1" dirty="0">
              <a:solidFill>
                <a:schemeClr val="tx1"/>
              </a:solidFill>
            </a:endParaRPr>
          </a:p>
          <a:p>
            <a:pPr>
              <a:defRPr/>
            </a:pPr>
            <a:endParaRPr lang="en-ZA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759075"/>
            <a:ext cx="266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4513" y="274638"/>
            <a:ext cx="7412037" cy="1258887"/>
          </a:xfrm>
        </p:spPr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341438"/>
            <a:ext cx="9296400" cy="4860925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 startAt="5"/>
              <a:defRPr/>
            </a:pPr>
            <a:r>
              <a:rPr lang="en-ZA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ZA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was </a:t>
            </a:r>
            <a:r>
              <a:rPr lang="en-ZA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Makeloi’s</a:t>
            </a:r>
            <a:r>
              <a:rPr lang="en-ZA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capital contribution</a:t>
            </a:r>
            <a:r>
              <a:rPr lang="en-ZA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00050" lvl="1" indent="0">
              <a:defRPr/>
            </a:pP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ZA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R25 000</a:t>
            </a:r>
          </a:p>
          <a:p>
            <a:pPr marL="514350" indent="-514350">
              <a:buFont typeface="Times New Roman" pitchFamily="18" charset="0"/>
              <a:buAutoNum type="arabicPeriod" startAt="6"/>
              <a:defRPr/>
            </a:pPr>
            <a:r>
              <a:rPr lang="en-ZA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ZA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was the initial cost of books </a:t>
            </a:r>
            <a:endParaRPr lang="en-ZA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ZA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bought?</a:t>
            </a:r>
          </a:p>
          <a:p>
            <a:pPr marL="400050" lvl="1" indent="0">
              <a:defRPr/>
            </a:pPr>
            <a:r>
              <a:rPr lang="en-ZA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Answer: R18 500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7. How many people does </a:t>
            </a:r>
            <a:r>
              <a:rPr lang="en-ZA" sz="2800" dirty="0" err="1" smtClean="0"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 employ in the shop and what are </a:t>
            </a:r>
          </a:p>
          <a:p>
            <a:pPr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they paid?</a:t>
            </a:r>
          </a:p>
          <a:p>
            <a:pPr lvl="1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One, R2 472,08</a:t>
            </a:r>
            <a:endParaRPr lang="en-ZA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ZA" sz="2800" i="1" dirty="0" smtClean="0"/>
          </a:p>
          <a:p>
            <a:pPr>
              <a:defRPr/>
            </a:pPr>
            <a:endParaRPr lang="en-ZA" sz="2800" dirty="0" smtClean="0"/>
          </a:p>
          <a:p>
            <a:pPr marL="0" indent="0">
              <a:defRPr/>
            </a:pPr>
            <a:endParaRPr lang="en-ZA" i="1" dirty="0">
              <a:solidFill>
                <a:schemeClr val="tx1"/>
              </a:solidFill>
            </a:endParaRPr>
          </a:p>
          <a:p>
            <a:pPr>
              <a:defRPr/>
            </a:pPr>
            <a:endParaRPr lang="en-ZA" dirty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332038"/>
            <a:ext cx="312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55738"/>
            <a:ext cx="9032875" cy="5105400"/>
          </a:xfrm>
        </p:spPr>
        <p:txBody>
          <a:bodyPr/>
          <a:lstStyle/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8. Why did </a:t>
            </a:r>
            <a:r>
              <a:rPr lang="en-ZA" sz="2800" dirty="0" err="1" smtClean="0"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received interest?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She has money in the bank</a:t>
            </a:r>
            <a:r>
              <a:rPr lang="en-ZA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14350" indent="-514350">
              <a:buFont typeface="Times New Roman" pitchFamily="18" charset="0"/>
              <a:buAutoNum type="arabicPeriod" startAt="9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What is the rent </a:t>
            </a:r>
            <a:r>
              <a:rPr lang="en-ZA" sz="2800" dirty="0" err="1" smtClean="0"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paid </a:t>
            </a:r>
          </a:p>
          <a:p>
            <a:pPr marL="0" indent="0"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 this month?</a:t>
            </a:r>
          </a:p>
          <a:p>
            <a:pPr lvl="1"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R1 350</a:t>
            </a:r>
            <a:endParaRPr lang="en-ZA" sz="2400" i="1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10. What is the month-end balance on </a:t>
            </a:r>
          </a:p>
          <a:p>
            <a:pPr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the bank account?</a:t>
            </a:r>
          </a:p>
          <a:p>
            <a:pPr lvl="1"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R5 367,62</a:t>
            </a:r>
          </a:p>
          <a:p>
            <a:pPr>
              <a:defRPr/>
            </a:pPr>
            <a:r>
              <a:rPr lang="en-ZA" sz="2400" dirty="0" smtClean="0"/>
              <a:t>.</a:t>
            </a:r>
          </a:p>
          <a:p>
            <a:pPr lvl="1">
              <a:defRPr/>
            </a:pPr>
            <a:endParaRPr lang="en-ZA" sz="2400" i="1" dirty="0" smtClean="0"/>
          </a:p>
          <a:p>
            <a:pPr lvl="1">
              <a:defRPr/>
            </a:pPr>
            <a:endParaRPr lang="en-ZA" sz="2400" dirty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455738"/>
            <a:ext cx="34290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9032875" cy="5791200"/>
          </a:xfrm>
        </p:spPr>
        <p:txBody>
          <a:bodyPr/>
          <a:lstStyle/>
          <a:p>
            <a:r>
              <a:rPr lang="en-ZA" sz="2800" smtClean="0">
                <a:latin typeface="Calibri" pitchFamily="34" charset="0"/>
                <a:cs typeface="Calibri" pitchFamily="34" charset="0"/>
              </a:rPr>
              <a:t>11. What is the difference between a </a:t>
            </a:r>
          </a:p>
          <a:p>
            <a:r>
              <a:rPr lang="en-ZA" sz="2800" smtClean="0">
                <a:latin typeface="Calibri" pitchFamily="34" charset="0"/>
                <a:cs typeface="Calibri" pitchFamily="34" charset="0"/>
              </a:rPr>
              <a:t>       stop order and a debit order?</a:t>
            </a:r>
          </a:p>
          <a:p>
            <a:pPr lvl="1"/>
            <a:r>
              <a:rPr lang="en-ZA" sz="2400" i="1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smtClean="0">
                <a:latin typeface="Calibri" pitchFamily="34" charset="0"/>
                <a:cs typeface="Calibri" pitchFamily="34" charset="0"/>
              </a:rPr>
              <a:t>Stop order = instruction by the </a:t>
            </a:r>
          </a:p>
          <a:p>
            <a:pPr lvl="1"/>
            <a:r>
              <a:rPr lang="en-ZA" sz="2400" smtClean="0">
                <a:latin typeface="Calibri" pitchFamily="34" charset="0"/>
                <a:cs typeface="Calibri" pitchFamily="34" charset="0"/>
              </a:rPr>
              <a:t>  client to the bank to pay a certain amount, </a:t>
            </a:r>
          </a:p>
          <a:p>
            <a:pPr lvl="1"/>
            <a:r>
              <a:rPr lang="en-ZA" sz="2400" smtClean="0">
                <a:latin typeface="Calibri" pitchFamily="34" charset="0"/>
                <a:cs typeface="Calibri" pitchFamily="34" charset="0"/>
              </a:rPr>
              <a:t>  the bank initiates the payment</a:t>
            </a:r>
          </a:p>
          <a:p>
            <a:pPr lvl="1"/>
            <a:r>
              <a:rPr lang="en-ZA" sz="2400" smtClean="0">
                <a:latin typeface="Calibri" pitchFamily="34" charset="0"/>
                <a:cs typeface="Calibri" pitchFamily="34" charset="0"/>
              </a:rPr>
              <a:t>  Debit order = instruction by the client to </a:t>
            </a:r>
          </a:p>
          <a:p>
            <a:pPr lvl="1"/>
            <a:r>
              <a:rPr lang="en-ZA" sz="2400" smtClean="0">
                <a:latin typeface="Calibri" pitchFamily="34" charset="0"/>
                <a:cs typeface="Calibri" pitchFamily="34" charset="0"/>
              </a:rPr>
              <a:t>  the payee, the payee initiates the </a:t>
            </a:r>
          </a:p>
          <a:p>
            <a:pPr lvl="1"/>
            <a:r>
              <a:rPr lang="en-ZA" sz="2400" smtClean="0">
                <a:latin typeface="Calibri" pitchFamily="34" charset="0"/>
                <a:cs typeface="Calibri" pitchFamily="34" charset="0"/>
              </a:rPr>
              <a:t>  withdrawal from the bank by magnetic tape</a:t>
            </a:r>
            <a:endParaRPr lang="en-ZA" smtClean="0">
              <a:latin typeface="Calibri" pitchFamily="34" charset="0"/>
              <a:cs typeface="Calibri" pitchFamily="34" charset="0"/>
            </a:endParaRPr>
          </a:p>
          <a:p>
            <a:endParaRPr lang="en-ZA" sz="2800" i="1" smtClean="0"/>
          </a:p>
          <a:p>
            <a:endParaRPr lang="en-ZA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1455738"/>
            <a:ext cx="29718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7638"/>
            <a:ext cx="9032875" cy="4708525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 startAt="13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How much did </a:t>
            </a:r>
            <a:r>
              <a:rPr lang="en-ZA" sz="2800" dirty="0" err="1" smtClean="0">
                <a:latin typeface="Calibri" pitchFamily="34" charset="0"/>
                <a:cs typeface="Calibri" pitchFamily="34" charset="0"/>
              </a:rPr>
              <a:t>Makeloi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have to pay the bank</a:t>
            </a:r>
          </a:p>
          <a:p>
            <a:pPr marL="0" indent="0"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 for service fees</a:t>
            </a:r>
            <a:r>
              <a:rPr lang="en-ZA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342900" lvl="1" indent="-342900">
              <a:spcAft>
                <a:spcPts val="1413"/>
              </a:spcAft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       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R37, 50 + R120,50 = R158</a:t>
            </a:r>
          </a:p>
          <a:p>
            <a:pPr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14. What is the accounting term for </a:t>
            </a:r>
          </a:p>
          <a:p>
            <a:pPr>
              <a:defRPr/>
            </a:pPr>
            <a:r>
              <a:rPr lang="en-Z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800" dirty="0" smtClean="0">
                <a:latin typeface="Calibri" pitchFamily="34" charset="0"/>
                <a:cs typeface="Calibri" pitchFamily="34" charset="0"/>
              </a:rPr>
              <a:t>     service fees charged by the bank?</a:t>
            </a:r>
          </a:p>
          <a:p>
            <a:pPr lvl="1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Bank charges </a:t>
            </a:r>
          </a:p>
          <a:p>
            <a:pPr marL="342900" lvl="1" indent="-342900">
              <a:spcAft>
                <a:spcPts val="1413"/>
              </a:spcAft>
              <a:defRPr/>
            </a:pPr>
            <a:endParaRPr lang="en-ZA" sz="2400" i="1" dirty="0" smtClean="0"/>
          </a:p>
          <a:p>
            <a:pPr>
              <a:defRPr/>
            </a:pPr>
            <a:endParaRPr lang="en-ZA" dirty="0" smtClean="0"/>
          </a:p>
          <a:p>
            <a:pPr>
              <a:defRPr/>
            </a:pPr>
            <a:endParaRPr lang="en-ZA" dirty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951038"/>
            <a:ext cx="312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7412037" cy="963613"/>
          </a:xfrm>
        </p:spPr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Cash Invoices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Some businesses do not use a cash register to issue slips as proof of goods bought but use a cash invoice instead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Cash invoices are normally done on a computer and printed out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They contain important information, such as quantity, description, unit price and amount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cash invoice is on this page </a:t>
            </a:r>
          </a:p>
          <a:p>
            <a:pPr>
              <a:buFont typeface="Arial" charset="0"/>
              <a:buChar char="•"/>
            </a:pPr>
            <a:endParaRPr lang="en-ZA" sz="2800" smtClean="0">
              <a:solidFill>
                <a:srgbClr val="FF000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151438"/>
            <a:ext cx="5191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 </a:t>
            </a:r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revise</a:t>
            </a:r>
            <a:endParaRPr lang="en-ZA" sz="36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32875" cy="50593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Transaction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A transaction is an event between two or more people where money is involved</a:t>
            </a:r>
          </a:p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Source document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A source document is the recording of the details of a transaction</a:t>
            </a:r>
          </a:p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Cash receipts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Refer to the money received in a business</a:t>
            </a:r>
          </a:p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Cash payments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Refer to money paid out by a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Cash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5211762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What is the unit price of the buckets?</a:t>
            </a:r>
          </a:p>
          <a:p>
            <a:pPr marL="400050" lvl="1" indent="0"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R26, 60</a:t>
            </a:r>
            <a:endParaRPr lang="en-ZA" i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2.   Why do you think the items have codes?</a:t>
            </a:r>
          </a:p>
          <a:p>
            <a:pPr marL="400050" lvl="1" indent="0">
              <a:defRPr/>
            </a:pPr>
            <a:r>
              <a:rPr lang="en-ZA" sz="2400" i="1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Secret codes are used in the business for the cost price of goods sold.</a:t>
            </a:r>
            <a:endParaRPr lang="en-ZA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3. What is the total amount, excluding VAT, that the person spent at Star Suppliers?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R125,58</a:t>
            </a:r>
          </a:p>
          <a:p>
            <a:pPr marL="0" indent="0">
              <a:defRPr/>
            </a:pPr>
            <a:r>
              <a:rPr lang="en-ZA" sz="2800" dirty="0" smtClean="0">
                <a:latin typeface="Calibri" pitchFamily="34" charset="0"/>
                <a:cs typeface="Calibri" pitchFamily="34" charset="0"/>
              </a:rPr>
              <a:t>4. On what terms did they buy the goods?</a:t>
            </a:r>
          </a:p>
          <a:p>
            <a:pPr marL="400050" lvl="1" indent="0">
              <a:defRPr/>
            </a:pPr>
            <a:r>
              <a:rPr lang="en-Z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 Answer:  30 days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5243513"/>
            <a:ext cx="51911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7913" y="1646238"/>
            <a:ext cx="7412037" cy="4011612"/>
          </a:xfrm>
        </p:spPr>
        <p:txBody>
          <a:bodyPr/>
          <a:lstStyle/>
          <a:p>
            <a:pPr algn="ctr"/>
            <a:r>
              <a:rPr lang="en-ZA" sz="7200" b="1" smtClean="0">
                <a:latin typeface="Calibri" pitchFamily="34" charset="0"/>
                <a:cs typeface="Calibri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728075" cy="6831013"/>
          </a:xfrm>
        </p:spPr>
        <p:txBody>
          <a:bodyPr/>
          <a:lstStyle/>
          <a:p>
            <a:pPr algn="ctr"/>
            <a:r>
              <a:rPr lang="en-ZA" sz="4800" b="1" smtClean="0">
                <a:latin typeface="Calibri" pitchFamily="34" charset="0"/>
                <a:cs typeface="Calibri" pitchFamily="34" charset="0"/>
              </a:rPr>
              <a:t>Different documents in a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Receipts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03238" y="1493838"/>
            <a:ext cx="9032875" cy="5715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Source documents of money that has been received</a:t>
            </a:r>
          </a:p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Filled in duplicate</a:t>
            </a:r>
            <a:endParaRPr lang="en-ZA" sz="280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ZA" smtClean="0">
                <a:latin typeface="Calibri" pitchFamily="34" charset="0"/>
                <a:cs typeface="Calibri" pitchFamily="34" charset="0"/>
              </a:rPr>
              <a:t>Two identical receipts</a:t>
            </a:r>
          </a:p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Original receipt</a:t>
            </a:r>
          </a:p>
          <a:p>
            <a:pPr marL="742950" lvl="2" indent="-342900">
              <a:spcAft>
                <a:spcPts val="1413"/>
              </a:spcAft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Issued to the business/person where money was received from</a:t>
            </a:r>
          </a:p>
          <a:p>
            <a:pPr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Duplicate receipt </a:t>
            </a:r>
          </a:p>
          <a:p>
            <a:pPr lvl="1"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Is kept by the business and </a:t>
            </a:r>
          </a:p>
          <a:p>
            <a:pPr lvl="1">
              <a:buFont typeface="Arial" charset="0"/>
              <a:buChar char="•"/>
            </a:pPr>
            <a:r>
              <a:rPr lang="en-ZA" smtClean="0">
                <a:latin typeface="Calibri" pitchFamily="34" charset="0"/>
                <a:cs typeface="Calibri" pitchFamily="34" charset="0"/>
              </a:rPr>
              <a:t>Use to enter the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Receipts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493838"/>
            <a:ext cx="9032875" cy="49831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receipt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2427288"/>
            <a:ext cx="6629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Let’s do it together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943600"/>
          </a:xfrm>
        </p:spPr>
        <p:txBody>
          <a:bodyPr/>
          <a:lstStyle/>
          <a:p>
            <a:pPr marL="0" indent="0">
              <a:defRPr/>
            </a:pPr>
            <a:r>
              <a:rPr lang="en-ZA" sz="2800" dirty="0" smtClean="0"/>
              <a:t>1. </a:t>
            </a:r>
            <a:r>
              <a:rPr lang="en-ZA" sz="2400" dirty="0" smtClean="0"/>
              <a:t>When </a:t>
            </a:r>
            <a:r>
              <a:rPr lang="en-ZA" sz="2400" dirty="0"/>
              <a:t>is a receipt issued?</a:t>
            </a:r>
          </a:p>
          <a:p>
            <a:pPr marL="400050" lvl="1" indent="0">
              <a:defRPr/>
            </a:pPr>
            <a:r>
              <a:rPr lang="en-ZA" sz="2000" dirty="0" smtClean="0"/>
              <a:t>Answer</a:t>
            </a:r>
            <a:r>
              <a:rPr lang="en-ZA" sz="2000" dirty="0"/>
              <a:t>: A receipt is issued when </a:t>
            </a:r>
            <a:endParaRPr lang="en-ZA" sz="2000" dirty="0" smtClean="0"/>
          </a:p>
          <a:p>
            <a:pPr marL="400050" lvl="1" indent="0">
              <a:defRPr/>
            </a:pPr>
            <a:r>
              <a:rPr lang="en-ZA" sz="2000" dirty="0" smtClean="0"/>
              <a:t>money </a:t>
            </a:r>
            <a:r>
              <a:rPr lang="en-ZA" sz="2000" dirty="0"/>
              <a:t>is received from customers</a:t>
            </a:r>
          </a:p>
          <a:p>
            <a:pPr marL="0" indent="0">
              <a:defRPr/>
            </a:pPr>
            <a:r>
              <a:rPr lang="en-ZA" sz="2800" dirty="0"/>
              <a:t>2. </a:t>
            </a:r>
            <a:r>
              <a:rPr lang="en-ZA" sz="2400" dirty="0"/>
              <a:t>To whom is the receipt issued?</a:t>
            </a:r>
          </a:p>
          <a:p>
            <a:pPr marL="800100" lvl="2" indent="0">
              <a:defRPr/>
            </a:pPr>
            <a:r>
              <a:rPr lang="en-ZA" sz="2000" dirty="0"/>
              <a:t>Answer: </a:t>
            </a:r>
            <a:r>
              <a:rPr lang="en-ZA" sz="2000" dirty="0" err="1" smtClean="0"/>
              <a:t>Abigale</a:t>
            </a:r>
            <a:r>
              <a:rPr lang="en-ZA" sz="2000" dirty="0" smtClean="0"/>
              <a:t> </a:t>
            </a:r>
            <a:r>
              <a:rPr lang="en-ZA" sz="2000" dirty="0" err="1" smtClean="0"/>
              <a:t>Ndlovu</a:t>
            </a:r>
            <a:r>
              <a:rPr lang="en-ZA" sz="2000" dirty="0" smtClean="0"/>
              <a:t> </a:t>
            </a:r>
          </a:p>
          <a:p>
            <a:pPr marL="0" indent="0">
              <a:defRPr/>
            </a:pPr>
            <a:r>
              <a:rPr lang="en-ZA" sz="2800" dirty="0" smtClean="0"/>
              <a:t>3. </a:t>
            </a:r>
            <a:r>
              <a:rPr lang="en-ZA" sz="2400" dirty="0"/>
              <a:t>For what </a:t>
            </a:r>
            <a:r>
              <a:rPr lang="en-ZA" sz="2400" dirty="0" smtClean="0"/>
              <a:t>purpose is </a:t>
            </a:r>
            <a:r>
              <a:rPr lang="en-ZA" sz="2400" dirty="0"/>
              <a:t>the receipt </a:t>
            </a:r>
            <a:endParaRPr lang="en-ZA" sz="2400" dirty="0" smtClean="0"/>
          </a:p>
          <a:p>
            <a:pPr marL="0" indent="0">
              <a:defRPr/>
            </a:pPr>
            <a:r>
              <a:rPr lang="en-ZA" sz="2400" dirty="0"/>
              <a:t> </a:t>
            </a:r>
            <a:r>
              <a:rPr lang="en-ZA" sz="2400" dirty="0" smtClean="0"/>
              <a:t>   issued and for  what </a:t>
            </a:r>
            <a:r>
              <a:rPr lang="en-ZA" sz="2400" dirty="0"/>
              <a:t>amount?</a:t>
            </a:r>
          </a:p>
          <a:p>
            <a:pPr marL="800100" lvl="2" indent="0">
              <a:defRPr/>
            </a:pPr>
            <a:r>
              <a:rPr lang="en-ZA" sz="2000" dirty="0" smtClean="0"/>
              <a:t>Answer: Carpet Cleaning, R5,000</a:t>
            </a:r>
          </a:p>
          <a:p>
            <a:pPr marL="0" indent="0">
              <a:defRPr/>
            </a:pPr>
            <a:r>
              <a:rPr lang="en-ZA" sz="2800" dirty="0" smtClean="0"/>
              <a:t>4. </a:t>
            </a:r>
            <a:r>
              <a:rPr lang="en-ZA" sz="2400" dirty="0"/>
              <a:t>If you paid someone cash, why </a:t>
            </a:r>
            <a:endParaRPr lang="en-ZA" sz="2400" dirty="0" smtClean="0"/>
          </a:p>
          <a:p>
            <a:pPr marL="0" indent="0">
              <a:defRPr/>
            </a:pPr>
            <a:r>
              <a:rPr lang="en-ZA" sz="2400" dirty="0" smtClean="0"/>
              <a:t>      would you </a:t>
            </a:r>
            <a:r>
              <a:rPr lang="en-ZA" sz="2400" dirty="0"/>
              <a:t>want a </a:t>
            </a:r>
            <a:r>
              <a:rPr lang="en-ZA" sz="2400" dirty="0" smtClean="0"/>
              <a:t>receipt?</a:t>
            </a:r>
          </a:p>
          <a:p>
            <a:pPr marL="400050" lvl="1" indent="0">
              <a:defRPr/>
            </a:pPr>
            <a:r>
              <a:rPr lang="en-ZA" sz="2400" dirty="0" smtClean="0">
                <a:latin typeface="Calibri" pitchFamily="34" charset="0"/>
                <a:cs typeface="Calibri" pitchFamily="34" charset="0"/>
              </a:rPr>
              <a:t>Answer: </a:t>
            </a:r>
            <a:r>
              <a:rPr lang="en-ZA" sz="2400" dirty="0">
                <a:latin typeface="Calibri" pitchFamily="34" charset="0"/>
                <a:cs typeface="Calibri" pitchFamily="34" charset="0"/>
              </a:rPr>
              <a:t>As proof that you paid </a:t>
            </a:r>
            <a:r>
              <a:rPr lang="en-ZA" sz="2400" dirty="0" smtClean="0">
                <a:latin typeface="Calibri" pitchFamily="34" charset="0"/>
                <a:cs typeface="Calibri" pitchFamily="34" charset="0"/>
              </a:rPr>
              <a:t>money</a:t>
            </a:r>
            <a:endParaRPr lang="en-ZA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defRPr/>
            </a:pPr>
            <a:endParaRPr lang="en-ZA" sz="2800" dirty="0"/>
          </a:p>
          <a:p>
            <a:pPr marL="0" indent="0">
              <a:defRPr/>
            </a:pPr>
            <a:endParaRPr lang="en-ZA" sz="2800" dirty="0"/>
          </a:p>
          <a:p>
            <a:pPr marL="0" indent="0">
              <a:defRPr/>
            </a:pPr>
            <a:endParaRPr lang="en-ZA" sz="2800" dirty="0"/>
          </a:p>
          <a:p>
            <a:pPr>
              <a:defRPr/>
            </a:pPr>
            <a:endParaRPr lang="en-ZA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2027238"/>
            <a:ext cx="43878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smtClean="0">
                <a:latin typeface="Calibri" pitchFamily="34" charset="0"/>
                <a:cs typeface="Calibri" pitchFamily="34" charset="0"/>
              </a:rPr>
              <a:t> Bank deposit slips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32875" cy="51355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When money is deposited by the business, a bank deposit slip must be completed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The total receipts for the day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Cash, cheques, credit card slips and all other means of payment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It is not safe for a business to keep a lot of money on the premises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Money must be deposited daily</a:t>
            </a:r>
          </a:p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Deposit money to ensure cash flow </a:t>
            </a:r>
          </a:p>
          <a:p>
            <a:pPr lvl="1">
              <a:buFont typeface="Arial" charset="0"/>
              <a:buChar char="•"/>
            </a:pPr>
            <a:r>
              <a:rPr lang="en-ZA" sz="2400" smtClean="0">
                <a:latin typeface="Calibri" pitchFamily="34" charset="0"/>
                <a:cs typeface="Calibri" pitchFamily="34" charset="0"/>
              </a:rPr>
              <a:t>Money is available to make payments</a:t>
            </a:r>
          </a:p>
          <a:p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smtClean="0"/>
              <a:t> </a:t>
            </a:r>
            <a:r>
              <a:rPr lang="en-ZA" sz="4000" b="1" smtClean="0">
                <a:latin typeface="Calibri" pitchFamily="34" charset="0"/>
                <a:cs typeface="Calibri" pitchFamily="34" charset="0"/>
              </a:rPr>
              <a:t>Bank deposit slips</a:t>
            </a:r>
            <a:endParaRPr lang="en-ZA" sz="3200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3238" y="1265238"/>
            <a:ext cx="9032875" cy="52117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ZA" sz="2800" smtClean="0">
                <a:latin typeface="Calibri" pitchFamily="34" charset="0"/>
                <a:cs typeface="Calibri" pitchFamily="34" charset="0"/>
              </a:rPr>
              <a:t>An example of a bank deposit slip</a:t>
            </a:r>
          </a:p>
          <a:p>
            <a:endParaRPr lang="en-ZA" sz="280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98638"/>
            <a:ext cx="34099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35243</TotalTime>
  <Words>1522</Words>
  <Application>Microsoft Office PowerPoint</Application>
  <PresentationFormat>Custom</PresentationFormat>
  <Paragraphs>198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Unicode MS</vt:lpstr>
      <vt:lpstr>Times New Roman</vt:lpstr>
      <vt:lpstr>Calibri</vt:lpstr>
      <vt:lpstr>Office Theme</vt:lpstr>
      <vt:lpstr>PowerPoint Presentation</vt:lpstr>
      <vt:lpstr> What are we going to learn?</vt:lpstr>
      <vt:lpstr> Let’s revise</vt:lpstr>
      <vt:lpstr>Different documents in a business</vt:lpstr>
      <vt:lpstr> Receipts</vt:lpstr>
      <vt:lpstr>Receipts </vt:lpstr>
      <vt:lpstr>Let’s do it together </vt:lpstr>
      <vt:lpstr> Bank deposit slips </vt:lpstr>
      <vt:lpstr> Bank deposit slips</vt:lpstr>
      <vt:lpstr>Let’s do it together </vt:lpstr>
      <vt:lpstr>Let’s do it together </vt:lpstr>
      <vt:lpstr>Cash register slips </vt:lpstr>
      <vt:lpstr> Cash register slips  </vt:lpstr>
      <vt:lpstr> Cash register slips</vt:lpstr>
      <vt:lpstr>Let’s do it together</vt:lpstr>
      <vt:lpstr> Cheques </vt:lpstr>
      <vt:lpstr> Cheque counterfoils</vt:lpstr>
      <vt:lpstr>Cheques and cheque counterfoil </vt:lpstr>
      <vt:lpstr>Let’s do it together</vt:lpstr>
      <vt:lpstr>Let’s do it together</vt:lpstr>
      <vt:lpstr>Bank statements</vt:lpstr>
      <vt:lpstr>Bank statements as resource documents</vt:lpstr>
      <vt:lpstr>Example of bank statement</vt:lpstr>
      <vt:lpstr>Let’s do it together </vt:lpstr>
      <vt:lpstr>Let’s do it together </vt:lpstr>
      <vt:lpstr>PowerPoint Presentation</vt:lpstr>
      <vt:lpstr>Let’s do it together</vt:lpstr>
      <vt:lpstr>PowerPoint Presentation</vt:lpstr>
      <vt:lpstr>Cash Invoices </vt:lpstr>
      <vt:lpstr>Cash invoices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Merwe, Amanda</dc:creator>
  <cp:lastModifiedBy>Govender, Manisha</cp:lastModifiedBy>
  <cp:revision>84</cp:revision>
  <cp:lastPrinted>1601-01-01T00:00:00Z</cp:lastPrinted>
  <dcterms:created xsi:type="dcterms:W3CDTF">2011-07-29T12:44:09Z</dcterms:created>
  <dcterms:modified xsi:type="dcterms:W3CDTF">2013-02-22T14:34:26Z</dcterms:modified>
</cp:coreProperties>
</file>