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sldIdLst>
    <p:sldId id="256" r:id="rId2"/>
    <p:sldId id="258" r:id="rId3"/>
    <p:sldId id="260" r:id="rId4"/>
    <p:sldId id="261" r:id="rId5"/>
    <p:sldId id="262" r:id="rId6"/>
    <p:sldId id="263" r:id="rId7"/>
    <p:sldId id="287" r:id="rId8"/>
    <p:sldId id="266" r:id="rId9"/>
    <p:sldId id="267" r:id="rId10"/>
    <p:sldId id="268" r:id="rId11"/>
    <p:sldId id="269" r:id="rId12"/>
    <p:sldId id="270" r:id="rId13"/>
    <p:sldId id="271" r:id="rId14"/>
    <p:sldId id="272" r:id="rId15"/>
    <p:sldId id="273" r:id="rId16"/>
    <p:sldId id="274" r:id="rId17"/>
    <p:sldId id="275" r:id="rId18"/>
    <p:sldId id="276" r:id="rId19"/>
    <p:sldId id="278" r:id="rId20"/>
    <p:sldId id="280" r:id="rId21"/>
    <p:sldId id="281" r:id="rId22"/>
    <p:sldId id="282" r:id="rId23"/>
    <p:sldId id="283" r:id="rId24"/>
    <p:sldId id="284" r:id="rId25"/>
    <p:sldId id="285" r:id="rId26"/>
    <p:sldId id="288" r:id="rId27"/>
    <p:sldId id="286" r:id="rId28"/>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bg1"/>
        </a:solidFill>
        <a:latin typeface="Arial" charset="0"/>
        <a:ea typeface="Arial Unicode MS" pitchFamily="34" charset="-128"/>
        <a:cs typeface="Arial Unicode MS" pitchFamily="34" charset="-128"/>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bg1"/>
        </a:solidFill>
        <a:latin typeface="Arial" charset="0"/>
        <a:ea typeface="Arial Unicode MS" pitchFamily="34" charset="-128"/>
        <a:cs typeface="Arial Unicode MS" pitchFamily="34" charset="-128"/>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bg1"/>
        </a:solidFill>
        <a:latin typeface="Arial" charset="0"/>
        <a:ea typeface="Arial Unicode MS" pitchFamily="34" charset="-128"/>
        <a:cs typeface="Arial Unicode MS" pitchFamily="34" charset="-128"/>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bg1"/>
        </a:solidFill>
        <a:latin typeface="Arial" charset="0"/>
        <a:ea typeface="Arial Unicode MS" pitchFamily="34" charset="-128"/>
        <a:cs typeface="Arial Unicode MS" pitchFamily="34" charset="-128"/>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bg1"/>
        </a:solidFill>
        <a:latin typeface="Arial" charset="0"/>
        <a:ea typeface="Arial Unicode MS" pitchFamily="34" charset="-128"/>
        <a:cs typeface="Arial Unicode MS" pitchFamily="34" charset="-128"/>
      </a:defRPr>
    </a:lvl5pPr>
    <a:lvl6pPr marL="2286000" algn="l" defTabSz="914400" rtl="0" eaLnBrk="1" latinLnBrk="0" hangingPunct="1">
      <a:defRPr kern="1200">
        <a:solidFill>
          <a:schemeClr val="bg1"/>
        </a:solidFill>
        <a:latin typeface="Arial" charset="0"/>
        <a:ea typeface="Arial Unicode MS" pitchFamily="34" charset="-128"/>
        <a:cs typeface="Arial Unicode MS" pitchFamily="34" charset="-128"/>
      </a:defRPr>
    </a:lvl6pPr>
    <a:lvl7pPr marL="2743200" algn="l" defTabSz="914400" rtl="0" eaLnBrk="1" latinLnBrk="0" hangingPunct="1">
      <a:defRPr kern="1200">
        <a:solidFill>
          <a:schemeClr val="bg1"/>
        </a:solidFill>
        <a:latin typeface="Arial" charset="0"/>
        <a:ea typeface="Arial Unicode MS" pitchFamily="34" charset="-128"/>
        <a:cs typeface="Arial Unicode MS" pitchFamily="34" charset="-128"/>
      </a:defRPr>
    </a:lvl7pPr>
    <a:lvl8pPr marL="3200400" algn="l" defTabSz="914400" rtl="0" eaLnBrk="1" latinLnBrk="0" hangingPunct="1">
      <a:defRPr kern="1200">
        <a:solidFill>
          <a:schemeClr val="bg1"/>
        </a:solidFill>
        <a:latin typeface="Arial" charset="0"/>
        <a:ea typeface="Arial Unicode MS" pitchFamily="34" charset="-128"/>
        <a:cs typeface="Arial Unicode MS" pitchFamily="34" charset="-128"/>
      </a:defRPr>
    </a:lvl8pPr>
    <a:lvl9pPr marL="3657600" algn="l" defTabSz="914400" rtl="0" eaLnBrk="1" latinLnBrk="0" hangingPunct="1">
      <a:defRPr kern="1200">
        <a:solidFill>
          <a:schemeClr val="bg1"/>
        </a:solidFill>
        <a:latin typeface="Arial" charset="0"/>
        <a:ea typeface="Arial Unicode MS" pitchFamily="34" charset="-128"/>
        <a:cs typeface="Arial Unicode MS" pitchFamily="34"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p:scale>
          <a:sx n="60" d="100"/>
          <a:sy n="60" d="100"/>
        </p:scale>
        <p:origin x="-1482" y="-156"/>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AutoShape 1"/>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360">
                <a:solidFill>
                  <a:srgbClr val="000000"/>
                </a:solidFill>
                <a:miter lim="800000"/>
                <a:headEnd/>
                <a:tailEnd/>
              </a14:hiddenLine>
            </a:ext>
          </a:extLst>
        </p:spPr>
        <p:txBody>
          <a:bodyPr wrap="none" anchor="ctr"/>
          <a:lstStyle/>
          <a:p>
            <a:endParaRPr lang="en-US"/>
          </a:p>
        </p:txBody>
      </p:sp>
      <p:sp>
        <p:nvSpPr>
          <p:cNvPr id="29699" name="Rectangle 2"/>
          <p:cNvSpPr>
            <a:spLocks noGrp="1" noChangeArrowheads="1"/>
          </p:cNvSpPr>
          <p:nvPr>
            <p:ph type="sldImg"/>
          </p:nvPr>
        </p:nvSpPr>
        <p:spPr bwMode="auto">
          <a:xfrm>
            <a:off x="1106488" y="812800"/>
            <a:ext cx="5341937" cy="400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2" name="Rectangle 3"/>
          <p:cNvSpPr>
            <a:spLocks noGrp="1" noChangeArrowheads="1"/>
          </p:cNvSpPr>
          <p:nvPr>
            <p:ph type="body"/>
          </p:nvPr>
        </p:nvSpPr>
        <p:spPr bwMode="auto">
          <a:xfrm>
            <a:off x="755650" y="5078413"/>
            <a:ext cx="6045200" cy="4808537"/>
          </a:xfrm>
          <a:prstGeom prst="rect">
            <a:avLst/>
          </a:prstGeom>
          <a:noFill/>
          <a:ln>
            <a:noFill/>
          </a:ln>
          <a:effectLst/>
          <a:extLst/>
        </p:spPr>
        <p:txBody>
          <a:bodyPr vert="horz" wrap="square" lIns="0" tIns="0" rIns="0" bIns="0" numCol="1" anchor="t" anchorCtr="0" compatLnSpc="1">
            <a:prstTxWarp prst="textNoShape">
              <a:avLst/>
            </a:prstTxWarp>
          </a:bodyPr>
          <a:lstStyle/>
          <a:p>
            <a:pPr lvl="0"/>
            <a:endParaRPr lang="en-US" noProof="0" smtClean="0"/>
          </a:p>
        </p:txBody>
      </p:sp>
      <p:sp>
        <p:nvSpPr>
          <p:cNvPr id="2052" name="Rectangle 4"/>
          <p:cNvSpPr>
            <a:spLocks noGrp="1" noChangeArrowheads="1"/>
          </p:cNvSpPr>
          <p:nvPr>
            <p:ph type="hdr"/>
          </p:nvPr>
        </p:nvSpPr>
        <p:spPr bwMode="auto">
          <a:xfrm>
            <a:off x="0" y="0"/>
            <a:ext cx="3278188" cy="531813"/>
          </a:xfrm>
          <a:prstGeom prst="rect">
            <a:avLst/>
          </a:prstGeom>
          <a:noFill/>
          <a:ln>
            <a:noFill/>
          </a:ln>
          <a:effectLst/>
          <a:ex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8" charset="0"/>
                <a:ea typeface="+mn-ea"/>
                <a:cs typeface="Arial Unicode MS" charset="0"/>
              </a:defRPr>
            </a:lvl1pPr>
          </a:lstStyle>
          <a:p>
            <a:pPr>
              <a:defRPr/>
            </a:pPr>
            <a:endParaRPr lang="en-ZA"/>
          </a:p>
        </p:txBody>
      </p:sp>
      <p:sp>
        <p:nvSpPr>
          <p:cNvPr id="2053" name="Rectangle 5"/>
          <p:cNvSpPr>
            <a:spLocks noGrp="1" noChangeArrowheads="1"/>
          </p:cNvSpPr>
          <p:nvPr>
            <p:ph type="dt"/>
          </p:nvPr>
        </p:nvSpPr>
        <p:spPr bwMode="auto">
          <a:xfrm>
            <a:off x="4278313" y="0"/>
            <a:ext cx="3278187" cy="531813"/>
          </a:xfrm>
          <a:prstGeom prst="rect">
            <a:avLst/>
          </a:prstGeom>
          <a:noFill/>
          <a:ln>
            <a:noFill/>
          </a:ln>
          <a:effectLst/>
          <a:extLst/>
        </p:spPr>
        <p:txBody>
          <a:bodyPr vert="horz" wrap="square" lIns="0" tIns="0" rIns="0" bIns="0" numCol="1" anchor="t"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8" charset="0"/>
                <a:ea typeface="+mn-ea"/>
                <a:cs typeface="Arial Unicode MS" charset="0"/>
              </a:defRPr>
            </a:lvl1pPr>
          </a:lstStyle>
          <a:p>
            <a:pPr>
              <a:defRPr/>
            </a:pPr>
            <a:endParaRPr lang="en-ZA"/>
          </a:p>
        </p:txBody>
      </p:sp>
      <p:sp>
        <p:nvSpPr>
          <p:cNvPr id="2054" name="Rectangle 6"/>
          <p:cNvSpPr>
            <a:spLocks noGrp="1" noChangeArrowheads="1"/>
          </p:cNvSpPr>
          <p:nvPr>
            <p:ph type="ftr"/>
          </p:nvPr>
        </p:nvSpPr>
        <p:spPr bwMode="auto">
          <a:xfrm>
            <a:off x="0" y="10156825"/>
            <a:ext cx="3278188" cy="531813"/>
          </a:xfrm>
          <a:prstGeom prst="rect">
            <a:avLst/>
          </a:prstGeom>
          <a:noFill/>
          <a:ln>
            <a:noFill/>
          </a:ln>
          <a:effectLst/>
          <a:extLst/>
        </p:spPr>
        <p:txBody>
          <a:bodyPr vert="horz" wrap="square" lIns="0" tIns="0" rIns="0" bIns="0" numCol="1" anchor="b"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8" charset="0"/>
                <a:ea typeface="+mn-ea"/>
                <a:cs typeface="Arial Unicode MS" charset="0"/>
              </a:defRPr>
            </a:lvl1pPr>
          </a:lstStyle>
          <a:p>
            <a:pPr>
              <a:defRPr/>
            </a:pPr>
            <a:endParaRPr lang="en-ZA"/>
          </a:p>
        </p:txBody>
      </p:sp>
      <p:sp>
        <p:nvSpPr>
          <p:cNvPr id="2055" name="Rectangle 7"/>
          <p:cNvSpPr>
            <a:spLocks noGrp="1" noChangeArrowheads="1"/>
          </p:cNvSpPr>
          <p:nvPr>
            <p:ph type="sldNum"/>
          </p:nvPr>
        </p:nvSpPr>
        <p:spPr bwMode="auto">
          <a:xfrm>
            <a:off x="4278313" y="10156825"/>
            <a:ext cx="3278187" cy="531813"/>
          </a:xfrm>
          <a:prstGeom prst="rect">
            <a:avLst/>
          </a:prstGeom>
          <a:noFill/>
          <a:ln>
            <a:noFill/>
          </a:ln>
          <a:effectLst/>
          <a:extLst/>
        </p:spPr>
        <p:txBody>
          <a:bodyPr vert="horz" wrap="square" lIns="0" tIns="0" rIns="0" bIns="0" numCol="1" anchor="b"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8" charset="0"/>
                <a:ea typeface="+mn-ea"/>
                <a:cs typeface="Arial Unicode MS" charset="0"/>
              </a:defRPr>
            </a:lvl1pPr>
          </a:lstStyle>
          <a:p>
            <a:pPr>
              <a:defRPr/>
            </a:pPr>
            <a:fld id="{0C7B10F1-3751-44B2-BC24-071588379688}" type="slidenum">
              <a:rPr lang="en-ZA"/>
              <a:pPr>
                <a:defRPr/>
              </a:pPr>
              <a:t>‹#›</a:t>
            </a:fld>
            <a:endParaRPr lang="en-ZA" dirty="0"/>
          </a:p>
        </p:txBody>
      </p:sp>
    </p:spTree>
    <p:extLst>
      <p:ext uri="{BB962C8B-B14F-4D97-AF65-F5344CB8AC3E}">
        <p14:creationId xmlns:p14="http://schemas.microsoft.com/office/powerpoint/2010/main" val="2449274290"/>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507762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00423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78688" y="301625"/>
            <a:ext cx="2257425" cy="61753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301625"/>
            <a:ext cx="6623050" cy="6175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81605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00578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57001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768475"/>
            <a:ext cx="4440237" cy="4708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95875" y="1768475"/>
            <a:ext cx="4440238" cy="4708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07507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547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87888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5365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85194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29697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996238" y="0"/>
            <a:ext cx="2084387" cy="755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027" name="Rectangle 2"/>
          <p:cNvSpPr>
            <a:spLocks noGrp="1" noChangeArrowheads="1"/>
          </p:cNvSpPr>
          <p:nvPr>
            <p:ph type="title"/>
          </p:nvPr>
        </p:nvSpPr>
        <p:spPr bwMode="auto">
          <a:xfrm>
            <a:off x="503238" y="301625"/>
            <a:ext cx="7412037"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1028" name="Rectangle 3"/>
          <p:cNvSpPr>
            <a:spLocks noGrp="1" noChangeArrowheads="1"/>
          </p:cNvSpPr>
          <p:nvPr>
            <p:ph type="body" idx="1"/>
          </p:nvPr>
        </p:nvSpPr>
        <p:spPr bwMode="auto">
          <a:xfrm>
            <a:off x="503238" y="1768475"/>
            <a:ext cx="9032875"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0" tIns="28080"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mj-lt"/>
          <a:ea typeface="Arial Unicode MS" pitchFamily="34" charset="-128"/>
          <a:cs typeface="+mj-cs"/>
        </a:defRPr>
      </a:lvl1pPr>
      <a:lvl2pPr algn="l"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Arial Unicode MS" pitchFamily="34" charset="-128"/>
          <a:cs typeface="Arial Unicode MS" charset="0"/>
        </a:defRPr>
      </a:lvl2pPr>
      <a:lvl3pPr algn="l"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Arial Unicode MS" pitchFamily="34" charset="-128"/>
          <a:cs typeface="Arial Unicode MS" charset="0"/>
        </a:defRPr>
      </a:lvl3pPr>
      <a:lvl4pPr algn="l"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Arial Unicode MS" pitchFamily="34" charset="-128"/>
          <a:cs typeface="Arial Unicode MS" charset="0"/>
        </a:defRPr>
      </a:lvl4pPr>
      <a:lvl5pPr algn="l"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Arial Unicode MS" pitchFamily="34" charset="-128"/>
          <a:cs typeface="Arial Unicode MS" charset="0"/>
        </a:defRPr>
      </a:lvl5pPr>
      <a:lvl6pPr marL="2514600" indent="-228600" algn="l" defTabSz="449263"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cs typeface="Arial Unicode MS" charset="0"/>
        </a:defRPr>
      </a:lvl6pPr>
      <a:lvl7pPr marL="2971800" indent="-228600" algn="l" defTabSz="449263"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cs typeface="Arial Unicode MS" charset="0"/>
        </a:defRPr>
      </a:lvl7pPr>
      <a:lvl8pPr marL="3429000" indent="-228600" algn="l" defTabSz="449263"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cs typeface="Arial Unicode MS" charset="0"/>
        </a:defRPr>
      </a:lvl8pPr>
      <a:lvl9pPr marL="3886200" indent="-228600" algn="l" defTabSz="449263" rtl="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cs typeface="Arial Unicode MS" charset="0"/>
        </a:defRPr>
      </a:lvl9pPr>
    </p:titleStyle>
    <p:bodyStyle>
      <a:lvl1pPr marL="342900" indent="-342900" algn="l" defTabSz="449263" rtl="0" eaLnBrk="0" fontAlgn="base" hangingPunct="0">
        <a:lnSpc>
          <a:spcPct val="93000"/>
        </a:lnSpc>
        <a:spcBef>
          <a:spcPct val="0"/>
        </a:spcBef>
        <a:spcAft>
          <a:spcPts val="1413"/>
        </a:spcAft>
        <a:buClr>
          <a:srgbClr val="000000"/>
        </a:buClr>
        <a:buSzPct val="100000"/>
        <a:buFont typeface="Times New Roman" pitchFamily="18" charset="0"/>
        <a:defRPr sz="3200">
          <a:solidFill>
            <a:srgbClr val="000000"/>
          </a:solidFill>
          <a:latin typeface="+mn-lt"/>
          <a:ea typeface="Arial Unicode MS" pitchFamily="34" charset="-128"/>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itchFamily="18" charset="0"/>
        <a:defRPr sz="2800">
          <a:solidFill>
            <a:srgbClr val="000000"/>
          </a:solidFill>
          <a:latin typeface="+mn-lt"/>
          <a:ea typeface="Arial Unicode MS" pitchFamily="34" charset="-128"/>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itchFamily="18" charset="0"/>
        <a:defRPr sz="2400">
          <a:solidFill>
            <a:srgbClr val="000000"/>
          </a:solidFill>
          <a:latin typeface="+mn-lt"/>
          <a:ea typeface="Arial Unicode MS" pitchFamily="34" charset="-128"/>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itchFamily="18" charset="0"/>
        <a:defRPr sz="2000">
          <a:solidFill>
            <a:srgbClr val="000000"/>
          </a:solidFill>
          <a:latin typeface="+mn-lt"/>
          <a:ea typeface="Arial Unicode MS" pitchFamily="34" charset="-128"/>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Arial Unicode MS" pitchFamily="34" charset="-128"/>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1"/>
          <p:cNvSpPr txBox="1">
            <a:spLocks noChangeArrowheads="1"/>
          </p:cNvSpPr>
          <p:nvPr/>
        </p:nvSpPr>
        <p:spPr bwMode="auto">
          <a:xfrm>
            <a:off x="468313" y="427038"/>
            <a:ext cx="7924800" cy="66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sz="4000" b="1">
                <a:solidFill>
                  <a:schemeClr val="tx1"/>
                </a:solidFill>
                <a:latin typeface="Calibri" pitchFamily="34" charset="0"/>
                <a:cs typeface="Calibri" pitchFamily="34" charset="0"/>
              </a:rPr>
              <a:t>EMS: Credit Transactions (Creditors)</a:t>
            </a: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5513" y="3044825"/>
            <a:ext cx="2895600" cy="2209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8713" y="3017838"/>
            <a:ext cx="2590800" cy="223678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7113" y="3017838"/>
            <a:ext cx="2809875" cy="218281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7675" y="1331913"/>
            <a:ext cx="9032875" cy="5287962"/>
          </a:xfrm>
        </p:spPr>
        <p:txBody>
          <a:bodyPr/>
          <a:lstStyle/>
          <a:p>
            <a:pPr>
              <a:buFont typeface="Arial" charset="0"/>
              <a:buChar char="•"/>
              <a:defRPr/>
            </a:pPr>
            <a:r>
              <a:rPr lang="en-ZA" sz="2400" dirty="0" smtClean="0">
                <a:latin typeface="Calibri" pitchFamily="34" charset="0"/>
                <a:cs typeface="Calibri" pitchFamily="34" charset="0"/>
              </a:rPr>
              <a:t>When goods are purchased, the business receives an invoice with the goods.</a:t>
            </a:r>
          </a:p>
          <a:p>
            <a:pPr>
              <a:buFont typeface="Arial" charset="0"/>
              <a:buChar char="•"/>
              <a:defRPr/>
            </a:pPr>
            <a:r>
              <a:rPr lang="en-ZA" sz="2400" dirty="0" smtClean="0">
                <a:latin typeface="Calibri" pitchFamily="34" charset="0"/>
                <a:cs typeface="Calibri" pitchFamily="34" charset="0"/>
              </a:rPr>
              <a:t>The business sends a debit note, together with damaged goods, requesting an allowance for these goods.</a:t>
            </a:r>
          </a:p>
          <a:p>
            <a:pPr>
              <a:buFont typeface="Arial" charset="0"/>
              <a:buChar char="•"/>
              <a:defRPr/>
            </a:pPr>
            <a:r>
              <a:rPr lang="en-ZA" sz="2400" dirty="0" smtClean="0">
                <a:latin typeface="Calibri" pitchFamily="34" charset="0"/>
                <a:cs typeface="Calibri" pitchFamily="34" charset="0"/>
              </a:rPr>
              <a:t>The supplier sends a duplicate credit note approving the allowance.</a:t>
            </a:r>
          </a:p>
          <a:p>
            <a:pPr>
              <a:buFont typeface="Arial" charset="0"/>
              <a:buChar char="•"/>
              <a:defRPr/>
            </a:pPr>
            <a:r>
              <a:rPr lang="en-ZA" sz="2400" dirty="0" smtClean="0">
                <a:latin typeface="Calibri" pitchFamily="34" charset="0"/>
                <a:cs typeface="Calibri" pitchFamily="34" charset="0"/>
              </a:rPr>
              <a:t>The below illustrations show how it works.</a:t>
            </a:r>
            <a:endParaRPr lang="en-ZA" sz="2800" dirty="0" smtClean="0">
              <a:latin typeface="Calibri" pitchFamily="34" charset="0"/>
              <a:cs typeface="Calibri" pitchFamily="34" charset="0"/>
            </a:endParaRPr>
          </a:p>
          <a:p>
            <a:pPr>
              <a:buFont typeface="Arial" charset="0"/>
              <a:buChar char="•"/>
              <a:defRPr/>
            </a:pPr>
            <a:endParaRPr lang="en-ZA" sz="2800" dirty="0">
              <a:latin typeface="Calibri" pitchFamily="34" charset="0"/>
              <a:cs typeface="Calibri" pitchFamily="34" charset="0"/>
            </a:endParaRPr>
          </a:p>
          <a:p>
            <a:pPr marL="0" indent="0">
              <a:defRPr/>
            </a:pPr>
            <a:endParaRPr lang="en-ZA" sz="2800" dirty="0" smtClean="0">
              <a:latin typeface="Calibri" pitchFamily="34" charset="0"/>
              <a:cs typeface="Calibri" pitchFamily="34" charset="0"/>
            </a:endParaRPr>
          </a:p>
          <a:p>
            <a:pPr marL="0" indent="0">
              <a:defRPr/>
            </a:pPr>
            <a:endParaRPr lang="en-ZA" sz="2800" dirty="0">
              <a:latin typeface="Calibri" pitchFamily="34" charset="0"/>
              <a:cs typeface="Calibri" pitchFamily="34" charset="0"/>
            </a:endParaRPr>
          </a:p>
          <a:p>
            <a:pPr marL="0" indent="0">
              <a:defRPr/>
            </a:pPr>
            <a:endParaRPr lang="en-ZA" sz="2800" dirty="0" smtClean="0">
              <a:latin typeface="Calibri" pitchFamily="34" charset="0"/>
              <a:cs typeface="Calibri" pitchFamily="34" charset="0"/>
            </a:endParaRPr>
          </a:p>
          <a:p>
            <a:pPr>
              <a:defRPr/>
            </a:pPr>
            <a:endParaRPr lang="en-ZA" sz="2800" dirty="0" smtClean="0">
              <a:latin typeface="Calibri" pitchFamily="34" charset="0"/>
              <a:cs typeface="Calibri" pitchFamily="34" charset="0"/>
            </a:endParaRPr>
          </a:p>
        </p:txBody>
      </p:sp>
      <p:sp>
        <p:nvSpPr>
          <p:cNvPr id="11267" name="Title 1"/>
          <p:cNvSpPr>
            <a:spLocks noGrp="1"/>
          </p:cNvSpPr>
          <p:nvPr>
            <p:ph type="title"/>
          </p:nvPr>
        </p:nvSpPr>
        <p:spPr/>
        <p:txBody>
          <a:bodyPr/>
          <a:lstStyle/>
          <a:p>
            <a:r>
              <a:rPr lang="en-ZA" sz="4000" b="1" smtClean="0">
                <a:latin typeface="Calibri" pitchFamily="34" charset="0"/>
                <a:cs typeface="Calibri" pitchFamily="34" charset="0"/>
              </a:rPr>
              <a:t>Source documents</a:t>
            </a:r>
          </a:p>
        </p:txBody>
      </p:sp>
      <p:pic>
        <p:nvPicPr>
          <p:cNvPr id="133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513" y="4360863"/>
            <a:ext cx="2895600" cy="22098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8713" y="4360863"/>
            <a:ext cx="2590800" cy="223678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92913" y="4387850"/>
            <a:ext cx="2809875" cy="218281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316"/>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ZA" sz="4000" b="1" smtClean="0">
                <a:latin typeface="Calibri" pitchFamily="34" charset="0"/>
                <a:cs typeface="Calibri" pitchFamily="34" charset="0"/>
              </a:rPr>
              <a:t>ACCOUNTING CYCLE</a:t>
            </a:r>
          </a:p>
        </p:txBody>
      </p:sp>
      <p:sp>
        <p:nvSpPr>
          <p:cNvPr id="3" name="Content Placeholder 2"/>
          <p:cNvSpPr>
            <a:spLocks noGrp="1"/>
          </p:cNvSpPr>
          <p:nvPr>
            <p:ph idx="1"/>
          </p:nvPr>
        </p:nvSpPr>
        <p:spPr/>
        <p:txBody>
          <a:bodyPr/>
          <a:lstStyle/>
          <a:p>
            <a:pPr>
              <a:buFont typeface="Arial" charset="0"/>
              <a:buChar char="•"/>
            </a:pPr>
            <a:r>
              <a:rPr lang="en-ZA" sz="2800" smtClean="0">
                <a:latin typeface="Calibri" pitchFamily="34" charset="0"/>
                <a:cs typeface="Calibri" pitchFamily="34" charset="0"/>
              </a:rPr>
              <a:t>Shows daily, weekly and monthly entries that include purchases made on credit by a business</a:t>
            </a:r>
          </a:p>
        </p:txBody>
      </p:sp>
      <p:pic>
        <p:nvPicPr>
          <p:cNvPr id="143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58913" y="3000375"/>
            <a:ext cx="6105525" cy="34290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ZA" sz="4000" b="1" smtClean="0">
                <a:latin typeface="Calibri" pitchFamily="34" charset="0"/>
                <a:cs typeface="Calibri" pitchFamily="34" charset="0"/>
              </a:rPr>
              <a:t>RECORDING OF TRANSACTIONS IN THE CJ</a:t>
            </a:r>
            <a:endParaRPr lang="en-ZA" sz="3600" b="1" smtClean="0">
              <a:latin typeface="Calibri" pitchFamily="34" charset="0"/>
              <a:cs typeface="Calibri" pitchFamily="34" charset="0"/>
            </a:endParaRPr>
          </a:p>
        </p:txBody>
      </p:sp>
      <p:sp>
        <p:nvSpPr>
          <p:cNvPr id="13315" name="Content Placeholder 2"/>
          <p:cNvSpPr>
            <a:spLocks noGrp="1"/>
          </p:cNvSpPr>
          <p:nvPr>
            <p:ph idx="1"/>
          </p:nvPr>
        </p:nvSpPr>
        <p:spPr/>
        <p:txBody>
          <a:bodyPr/>
          <a:lstStyle/>
          <a:p>
            <a:endParaRPr lang="en-ZA" smtClean="0">
              <a:solidFill>
                <a:srgbClr val="FF0000"/>
              </a:solidFill>
            </a:endParaRPr>
          </a:p>
          <a:p>
            <a:endParaRPr lang="en-ZA" sz="2800" smtClean="0">
              <a:solidFill>
                <a:srgbClr val="FF0000"/>
              </a:solidFill>
            </a:endParaRPr>
          </a:p>
        </p:txBody>
      </p:sp>
      <p:pic>
        <p:nvPicPr>
          <p:cNvPr id="1331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9913" y="2027238"/>
            <a:ext cx="6324600" cy="3886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ZA" sz="4000" b="1" smtClean="0">
                <a:latin typeface="Calibri" pitchFamily="34" charset="0"/>
                <a:cs typeface="Calibri" pitchFamily="34" charset="0"/>
              </a:rPr>
              <a:t>KEY</a:t>
            </a:r>
          </a:p>
        </p:txBody>
      </p:sp>
      <p:sp>
        <p:nvSpPr>
          <p:cNvPr id="3" name="Content Placeholder 2"/>
          <p:cNvSpPr>
            <a:spLocks noGrp="1"/>
          </p:cNvSpPr>
          <p:nvPr>
            <p:ph idx="1"/>
          </p:nvPr>
        </p:nvSpPr>
        <p:spPr>
          <a:xfrm>
            <a:off x="503238" y="1417638"/>
            <a:ext cx="9032875" cy="5059362"/>
          </a:xfrm>
        </p:spPr>
        <p:txBody>
          <a:bodyPr/>
          <a:lstStyle/>
          <a:p>
            <a:pPr marL="514350" indent="-514350">
              <a:buFont typeface="Times New Roman" pitchFamily="18" charset="0"/>
              <a:buAutoNum type="arabicPeriod"/>
            </a:pPr>
            <a:r>
              <a:rPr lang="en-ZA" sz="2800" smtClean="0">
                <a:latin typeface="Calibri" pitchFamily="34" charset="0"/>
                <a:cs typeface="Calibri" pitchFamily="34" charset="0"/>
              </a:rPr>
              <a:t>The name of the subsidiary journal</a:t>
            </a:r>
          </a:p>
          <a:p>
            <a:pPr marL="514350" indent="-514350">
              <a:buFont typeface="Times New Roman" pitchFamily="18" charset="0"/>
              <a:buAutoNum type="arabicPeriod"/>
            </a:pPr>
            <a:r>
              <a:rPr lang="en-ZA" sz="2800" smtClean="0">
                <a:latin typeface="Calibri" pitchFamily="34" charset="0"/>
                <a:cs typeface="Calibri" pitchFamily="34" charset="0"/>
              </a:rPr>
              <a:t>The name of the business</a:t>
            </a:r>
          </a:p>
          <a:p>
            <a:pPr marL="514350" indent="-514350">
              <a:buFont typeface="Times New Roman" pitchFamily="18" charset="0"/>
              <a:buAutoNum type="arabicPeriod"/>
            </a:pPr>
            <a:r>
              <a:rPr lang="en-ZA" sz="2800" smtClean="0">
                <a:latin typeface="Calibri" pitchFamily="34" charset="0"/>
                <a:cs typeface="Calibri" pitchFamily="34" charset="0"/>
              </a:rPr>
              <a:t>The time period (month and year) for which transactions are recorded</a:t>
            </a:r>
          </a:p>
          <a:p>
            <a:pPr marL="514350" indent="-514350">
              <a:buFont typeface="Times New Roman" pitchFamily="18" charset="0"/>
              <a:buAutoNum type="arabicPeriod"/>
            </a:pPr>
            <a:r>
              <a:rPr lang="en-ZA" sz="2800" smtClean="0">
                <a:latin typeface="Calibri" pitchFamily="34" charset="0"/>
                <a:cs typeface="Calibri" pitchFamily="34" charset="0"/>
              </a:rPr>
              <a:t>The page number of the relevant journal</a:t>
            </a:r>
          </a:p>
          <a:p>
            <a:pPr marL="514350" indent="-514350">
              <a:buFont typeface="Times New Roman" pitchFamily="18" charset="0"/>
              <a:buAutoNum type="arabicPeriod"/>
            </a:pPr>
            <a:r>
              <a:rPr lang="en-ZA" sz="2800" smtClean="0">
                <a:latin typeface="Calibri" pitchFamily="34" charset="0"/>
                <a:cs typeface="Calibri" pitchFamily="34" charset="0"/>
              </a:rPr>
              <a:t>The number of the invoice received from the supplier</a:t>
            </a:r>
          </a:p>
          <a:p>
            <a:pPr marL="514350" indent="-514350">
              <a:buFont typeface="Times New Roman" pitchFamily="18" charset="0"/>
              <a:buAutoNum type="arabicPeriod"/>
            </a:pPr>
            <a:r>
              <a:rPr lang="en-ZA" sz="2800" smtClean="0">
                <a:latin typeface="Calibri" pitchFamily="34" charset="0"/>
                <a:cs typeface="Calibri" pitchFamily="34" charset="0"/>
              </a:rPr>
              <a:t>The day on which the transaction took place</a:t>
            </a:r>
          </a:p>
          <a:p>
            <a:pPr marL="514350" indent="-514350">
              <a:buFont typeface="Times New Roman" pitchFamily="18" charset="0"/>
              <a:buAutoNum type="arabicPeriod"/>
            </a:pPr>
            <a:r>
              <a:rPr lang="en-ZA" sz="2800" smtClean="0">
                <a:latin typeface="Calibri" pitchFamily="34" charset="0"/>
                <a:cs typeface="Calibri" pitchFamily="34" charset="0"/>
              </a:rPr>
              <a:t>The name of the supplier</a:t>
            </a:r>
          </a:p>
          <a:p>
            <a:pPr marL="514350" indent="-514350">
              <a:buFont typeface="Times New Roman" pitchFamily="18" charset="0"/>
              <a:buAutoNum type="arabicPeriod"/>
            </a:pPr>
            <a:r>
              <a:rPr lang="en-ZA" sz="2800" smtClean="0">
                <a:latin typeface="Calibri" pitchFamily="34" charset="0"/>
                <a:cs typeface="Calibri" pitchFamily="34" charset="0"/>
              </a:rPr>
              <a:t>The page number of the supplier’s account in the CL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ZA" sz="4000" b="1" smtClean="0">
                <a:latin typeface="Calibri" pitchFamily="34" charset="0"/>
                <a:cs typeface="Calibri" pitchFamily="34" charset="0"/>
              </a:rPr>
              <a:t>KEY</a:t>
            </a:r>
          </a:p>
        </p:txBody>
      </p:sp>
      <p:sp>
        <p:nvSpPr>
          <p:cNvPr id="3" name="Content Placeholder 2"/>
          <p:cNvSpPr>
            <a:spLocks noGrp="1"/>
          </p:cNvSpPr>
          <p:nvPr>
            <p:ph idx="1"/>
          </p:nvPr>
        </p:nvSpPr>
        <p:spPr>
          <a:xfrm>
            <a:off x="503238" y="1417638"/>
            <a:ext cx="9032875" cy="5638800"/>
          </a:xfrm>
        </p:spPr>
        <p:txBody>
          <a:bodyPr/>
          <a:lstStyle/>
          <a:p>
            <a:r>
              <a:rPr lang="en-ZA" sz="2800" smtClean="0">
                <a:latin typeface="Calibri" pitchFamily="34" charset="0"/>
                <a:cs typeface="Calibri" pitchFamily="34" charset="0"/>
              </a:rPr>
              <a:t>9. The amount of each transaction. The Creditors control account is a summary of all transactions relating to credit purchases.</a:t>
            </a:r>
          </a:p>
          <a:p>
            <a:r>
              <a:rPr lang="en-ZA" sz="2800" smtClean="0">
                <a:latin typeface="Calibri" pitchFamily="34" charset="0"/>
                <a:cs typeface="Calibri" pitchFamily="34" charset="0"/>
              </a:rPr>
              <a:t>10/ 11. These columns depend on what the business          </a:t>
            </a:r>
          </a:p>
          <a:p>
            <a:r>
              <a:rPr lang="en-ZA" sz="2800" smtClean="0">
                <a:latin typeface="Calibri" pitchFamily="34" charset="0"/>
                <a:cs typeface="Calibri" pitchFamily="34" charset="0"/>
              </a:rPr>
              <a:t>         purchases on credit regularly.</a:t>
            </a:r>
          </a:p>
          <a:p>
            <a:r>
              <a:rPr lang="en-ZA" sz="2800" smtClean="0">
                <a:latin typeface="Calibri" pitchFamily="34" charset="0"/>
                <a:cs typeface="Calibri" pitchFamily="34" charset="0"/>
              </a:rPr>
              <a:t>12.  Sundry accounts is used for any transaction that is not     represented by the analysis columns:</a:t>
            </a:r>
          </a:p>
          <a:p>
            <a:pPr marL="914400" lvl="1" indent="-514350">
              <a:buFont typeface="Arial" charset="0"/>
              <a:buAutoNum type="alphaLcParenR"/>
            </a:pPr>
            <a:r>
              <a:rPr lang="en-ZA" smtClean="0">
                <a:latin typeface="Calibri" pitchFamily="34" charset="0"/>
                <a:cs typeface="Calibri" pitchFamily="34" charset="0"/>
              </a:rPr>
              <a:t>the amount of the transaction</a:t>
            </a:r>
          </a:p>
          <a:p>
            <a:pPr marL="914400" lvl="1" indent="-514350">
              <a:buFont typeface="Arial" charset="0"/>
              <a:buAutoNum type="alphaLcParenR"/>
            </a:pPr>
            <a:r>
              <a:rPr lang="en-ZA" smtClean="0">
                <a:latin typeface="Calibri" pitchFamily="34" charset="0"/>
                <a:cs typeface="Calibri" pitchFamily="34" charset="0"/>
              </a:rPr>
              <a:t>The folio number of the second or opposite account</a:t>
            </a:r>
          </a:p>
          <a:p>
            <a:pPr marL="914400" lvl="1" indent="-514350">
              <a:buFont typeface="Arial" charset="0"/>
              <a:buAutoNum type="alphaLcParenR"/>
            </a:pPr>
            <a:r>
              <a:rPr lang="en-ZA" smtClean="0">
                <a:latin typeface="Calibri" pitchFamily="34" charset="0"/>
                <a:cs typeface="Calibri" pitchFamily="34" charset="0"/>
              </a:rPr>
              <a:t>The name of the contra account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ZA" sz="4000" b="1" smtClean="0">
                <a:latin typeface="Calibri" pitchFamily="34" charset="0"/>
                <a:cs typeface="Calibri" pitchFamily="34" charset="0"/>
              </a:rPr>
              <a:t>Example</a:t>
            </a:r>
          </a:p>
        </p:txBody>
      </p:sp>
      <p:sp>
        <p:nvSpPr>
          <p:cNvPr id="3" name="Content Placeholder 2"/>
          <p:cNvSpPr>
            <a:spLocks noGrp="1"/>
          </p:cNvSpPr>
          <p:nvPr>
            <p:ph idx="1"/>
          </p:nvPr>
        </p:nvSpPr>
        <p:spPr>
          <a:xfrm>
            <a:off x="503238" y="1417638"/>
            <a:ext cx="9032875" cy="5059362"/>
          </a:xfrm>
        </p:spPr>
        <p:txBody>
          <a:bodyPr/>
          <a:lstStyle/>
          <a:p>
            <a:r>
              <a:rPr lang="en-ZA" sz="2800" smtClean="0">
                <a:latin typeface="Calibri" pitchFamily="34" charset="0"/>
                <a:cs typeface="Calibri" pitchFamily="34" charset="0"/>
              </a:rPr>
              <a:t>Young Designs Boutique has the following credit purchases for April 2013:</a:t>
            </a:r>
          </a:p>
          <a:p>
            <a:r>
              <a:rPr lang="en-ZA" sz="2800" smtClean="0">
                <a:latin typeface="Calibri" pitchFamily="34" charset="0"/>
                <a:cs typeface="Calibri" pitchFamily="34" charset="0"/>
              </a:rPr>
              <a:t>3. Purchased trading stock on credit from Emerald Designs, R2 400 (Inv 34).</a:t>
            </a:r>
          </a:p>
          <a:p>
            <a:r>
              <a:rPr lang="en-ZA" sz="2800" smtClean="0">
                <a:latin typeface="Calibri" pitchFamily="34" charset="0"/>
                <a:cs typeface="Calibri" pitchFamily="34" charset="0"/>
              </a:rPr>
              <a:t>5. Purchased stationery on account from PNA, R560 (Inv 1082).</a:t>
            </a:r>
          </a:p>
          <a:p>
            <a:r>
              <a:rPr lang="en-ZA" sz="2800" smtClean="0">
                <a:latin typeface="Calibri" pitchFamily="34" charset="0"/>
                <a:cs typeface="Calibri" pitchFamily="34" charset="0"/>
              </a:rPr>
              <a:t>9. Purchased closed on account from Emerald Designs, R2 400 (Inv. 49)</a:t>
            </a:r>
          </a:p>
          <a:p>
            <a:r>
              <a:rPr lang="en-ZA" sz="2800" smtClean="0">
                <a:latin typeface="Calibri" pitchFamily="34" charset="0"/>
                <a:cs typeface="Calibri" pitchFamily="34" charset="0"/>
              </a:rPr>
              <a:t>12. Arranged for African Designs to deliver stock, R4 700 (Inv. A394).</a:t>
            </a:r>
          </a:p>
          <a:p>
            <a:r>
              <a:rPr lang="en-ZA" sz="2800" smtClean="0">
                <a:latin typeface="Calibri" pitchFamily="34" charset="0"/>
                <a:cs typeface="Calibri" pitchFamily="34" charset="0"/>
              </a:rPr>
              <a:t>15 Purchased new cash register on credit from Office Equipment CC, R10 200 (Inv 156)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ZA" sz="4000" b="1" smtClean="0">
                <a:latin typeface="Calibri" pitchFamily="34" charset="0"/>
                <a:cs typeface="Calibri" pitchFamily="34" charset="0"/>
              </a:rPr>
              <a:t>Possible solution</a:t>
            </a:r>
          </a:p>
        </p:txBody>
      </p:sp>
      <p:pic>
        <p:nvPicPr>
          <p:cNvPr id="1741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8113" y="1422400"/>
            <a:ext cx="4789487" cy="52101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68313" y="198438"/>
            <a:ext cx="7412037" cy="1258887"/>
          </a:xfrm>
        </p:spPr>
        <p:txBody>
          <a:bodyPr/>
          <a:lstStyle/>
          <a:p>
            <a:r>
              <a:rPr lang="en-ZA" sz="4000" b="1" smtClean="0">
                <a:latin typeface="Calibri" pitchFamily="34" charset="0"/>
                <a:cs typeface="Calibri" pitchFamily="34" charset="0"/>
              </a:rPr>
              <a:t>Let’s do it together</a:t>
            </a:r>
          </a:p>
        </p:txBody>
      </p:sp>
      <p:sp>
        <p:nvSpPr>
          <p:cNvPr id="3" name="Content Placeholder 2"/>
          <p:cNvSpPr>
            <a:spLocks noGrp="1"/>
          </p:cNvSpPr>
          <p:nvPr>
            <p:ph idx="1"/>
          </p:nvPr>
        </p:nvSpPr>
        <p:spPr>
          <a:xfrm>
            <a:off x="468313" y="1189038"/>
            <a:ext cx="9032875" cy="5562600"/>
          </a:xfrm>
        </p:spPr>
        <p:txBody>
          <a:bodyPr/>
          <a:lstStyle/>
          <a:p>
            <a:r>
              <a:rPr lang="en-ZA" sz="2400" smtClean="0">
                <a:latin typeface="Calibri" pitchFamily="34" charset="0"/>
                <a:cs typeface="Calibri" pitchFamily="34" charset="0"/>
              </a:rPr>
              <a:t>    Pravin Chetty owns a stationery store with the following transactions for November 20 13</a:t>
            </a:r>
          </a:p>
          <a:p>
            <a:r>
              <a:rPr lang="en-ZA" sz="2400" smtClean="0">
                <a:latin typeface="Calibri" pitchFamily="34" charset="0"/>
                <a:cs typeface="Calibri" pitchFamily="34" charset="0"/>
              </a:rPr>
              <a:t>2. Pravin purchased stationery as trading stock from Thomas Wholesalers for R30 000 and received 15% trade discount (invoice LW 345).</a:t>
            </a:r>
          </a:p>
          <a:p>
            <a:r>
              <a:rPr lang="en-ZA" sz="2400" smtClean="0">
                <a:latin typeface="Calibri" pitchFamily="34" charset="0"/>
                <a:cs typeface="Calibri" pitchFamily="34" charset="0"/>
              </a:rPr>
              <a:t>5. Quick Pens Ltd. delivered stock of stationery, R26 700 (Inv.  5560).</a:t>
            </a:r>
          </a:p>
          <a:p>
            <a:r>
              <a:rPr lang="en-ZA" sz="2400" smtClean="0">
                <a:latin typeface="Calibri" pitchFamily="34" charset="0"/>
                <a:cs typeface="Calibri" pitchFamily="34" charset="0"/>
              </a:rPr>
              <a:t>17.Bought display units from Shelving Supplies on credit, R3 500 (Inv. S219).</a:t>
            </a:r>
          </a:p>
          <a:p>
            <a:r>
              <a:rPr lang="en-ZA" sz="2400" smtClean="0">
                <a:latin typeface="Calibri" pitchFamily="34" charset="0"/>
                <a:cs typeface="Calibri" pitchFamily="34" charset="0"/>
              </a:rPr>
              <a:t>23. Purchased trading stock, R12 000, from Thomas    </a:t>
            </a:r>
          </a:p>
          <a:p>
            <a:r>
              <a:rPr lang="en-ZA" sz="2400" smtClean="0">
                <a:latin typeface="Calibri" pitchFamily="34" charset="0"/>
                <a:cs typeface="Calibri" pitchFamily="34" charset="0"/>
              </a:rPr>
              <a:t>       Wholesalers, and received 10% trade discount (LW 430).</a:t>
            </a:r>
          </a:p>
          <a:p>
            <a:r>
              <a:rPr lang="en-ZA" sz="2400" smtClean="0">
                <a:latin typeface="Calibri" pitchFamily="34" charset="0"/>
                <a:cs typeface="Calibri" pitchFamily="34" charset="0"/>
              </a:rPr>
              <a:t>30. Pravin sent the delivery vehicle to Coastal Toyota for a service, R2 500 (Inv 1298)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503238" y="301625"/>
            <a:ext cx="7412037" cy="887413"/>
          </a:xfrm>
        </p:spPr>
        <p:txBody>
          <a:bodyPr/>
          <a:lstStyle/>
          <a:p>
            <a:r>
              <a:rPr lang="en-ZA" sz="4000" b="1" smtClean="0">
                <a:latin typeface="Calibri" pitchFamily="34" charset="0"/>
                <a:cs typeface="Calibri" pitchFamily="34" charset="0"/>
              </a:rPr>
              <a:t>Required:</a:t>
            </a:r>
          </a:p>
        </p:txBody>
      </p:sp>
      <p:sp>
        <p:nvSpPr>
          <p:cNvPr id="20483" name="Content Placeholder 2"/>
          <p:cNvSpPr>
            <a:spLocks noGrp="1"/>
          </p:cNvSpPr>
          <p:nvPr>
            <p:ph idx="1"/>
          </p:nvPr>
        </p:nvSpPr>
        <p:spPr>
          <a:xfrm>
            <a:off x="393700" y="1341438"/>
            <a:ext cx="9032875" cy="5440362"/>
          </a:xfrm>
        </p:spPr>
        <p:txBody>
          <a:bodyPr/>
          <a:lstStyle/>
          <a:p>
            <a:pPr marL="514350" indent="-514350">
              <a:buFont typeface="Times New Roman" pitchFamily="18" charset="0"/>
              <a:buAutoNum type="arabicPeriod"/>
              <a:defRPr/>
            </a:pPr>
            <a:r>
              <a:rPr lang="en-ZA" sz="2800" dirty="0" smtClean="0">
                <a:latin typeface="Calibri" pitchFamily="34" charset="0"/>
                <a:cs typeface="Calibri" pitchFamily="34" charset="0"/>
              </a:rPr>
              <a:t>Explain credit sales</a:t>
            </a:r>
          </a:p>
          <a:p>
            <a:pPr marL="400050" lvl="1" indent="0">
              <a:defRPr/>
            </a:pPr>
            <a:r>
              <a:rPr lang="en-ZA" sz="2400" dirty="0" smtClean="0">
                <a:latin typeface="Calibri" pitchFamily="34" charset="0"/>
                <a:cs typeface="Calibri" pitchFamily="34" charset="0"/>
              </a:rPr>
              <a:t>Answer: Credit sales takes place when a business purchases or sells stock on account.  The goods are taken immediately but are paid for only at a future date e.g. end of the month. </a:t>
            </a:r>
          </a:p>
          <a:p>
            <a:pPr marL="514350" indent="-514350">
              <a:buFont typeface="Times New Roman" pitchFamily="18" charset="0"/>
              <a:buAutoNum type="arabicPeriod"/>
              <a:defRPr/>
            </a:pPr>
            <a:r>
              <a:rPr lang="en-ZA" sz="2800" dirty="0" smtClean="0">
                <a:latin typeface="Calibri" pitchFamily="34" charset="0"/>
                <a:cs typeface="Calibri" pitchFamily="34" charset="0"/>
              </a:rPr>
              <a:t>Draw up the CJ with the following columns: creditors control, trading stock, sundry accounts</a:t>
            </a:r>
          </a:p>
          <a:p>
            <a:pPr marL="0" indent="0">
              <a:defRPr/>
            </a:pPr>
            <a:r>
              <a:rPr lang="en-ZA" sz="2800" dirty="0" smtClean="0">
                <a:latin typeface="Calibri" pitchFamily="34" charset="0"/>
                <a:cs typeface="Calibri" pitchFamily="34" charset="0"/>
              </a:rPr>
              <a:t>     </a:t>
            </a:r>
            <a:r>
              <a:rPr lang="en-ZA" sz="2000" dirty="0" smtClean="0">
                <a:latin typeface="Calibri" pitchFamily="34" charset="0"/>
                <a:cs typeface="Calibri" pitchFamily="34" charset="0"/>
              </a:rPr>
              <a:t>Suggested  answers</a:t>
            </a:r>
          </a:p>
          <a:p>
            <a:pPr marL="0" indent="0">
              <a:defRPr/>
            </a:pPr>
            <a:r>
              <a:rPr lang="en-ZA" sz="2000" dirty="0">
                <a:latin typeface="Calibri" pitchFamily="34" charset="0"/>
                <a:cs typeface="Calibri" pitchFamily="34" charset="0"/>
              </a:rPr>
              <a:t> </a:t>
            </a:r>
            <a:r>
              <a:rPr lang="en-ZA" sz="2000" dirty="0" smtClean="0">
                <a:latin typeface="Calibri" pitchFamily="34" charset="0"/>
                <a:cs typeface="Calibri" pitchFamily="34" charset="0"/>
              </a:rPr>
              <a:t>       no 2 - 4</a:t>
            </a:r>
          </a:p>
        </p:txBody>
      </p:sp>
      <p:pic>
        <p:nvPicPr>
          <p:cNvPr id="1946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6313" y="4140200"/>
            <a:ext cx="5410200" cy="322103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048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048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ZA" sz="4000" b="1" smtClean="0">
                <a:latin typeface="Calibri" pitchFamily="34" charset="0"/>
                <a:cs typeface="Calibri" pitchFamily="34" charset="0"/>
              </a:rPr>
              <a:t>Required</a:t>
            </a:r>
          </a:p>
        </p:txBody>
      </p:sp>
      <p:sp>
        <p:nvSpPr>
          <p:cNvPr id="20483" name="Content Placeholder 2"/>
          <p:cNvSpPr>
            <a:spLocks noGrp="1"/>
          </p:cNvSpPr>
          <p:nvPr>
            <p:ph idx="1"/>
          </p:nvPr>
        </p:nvSpPr>
        <p:spPr>
          <a:xfrm>
            <a:off x="503238" y="1493838"/>
            <a:ext cx="9032875" cy="4983162"/>
          </a:xfrm>
        </p:spPr>
        <p:txBody>
          <a:bodyPr/>
          <a:lstStyle/>
          <a:p>
            <a:pPr marL="457200" indent="-457200">
              <a:buFont typeface="Arial" charset="0"/>
              <a:buChar char="•"/>
            </a:pPr>
            <a:r>
              <a:rPr lang="en-ZA" sz="2800" smtClean="0">
                <a:latin typeface="Calibri" pitchFamily="34" charset="0"/>
                <a:cs typeface="Calibri" pitchFamily="34" charset="0"/>
              </a:rPr>
              <a:t>Pravin is pleased to get a 15% trade discount from  Thomas Wholesalers. Why do you think he is so pleased and how does it affect his business?</a:t>
            </a:r>
          </a:p>
          <a:p>
            <a:pPr lvl="1"/>
            <a:r>
              <a:rPr lang="en-ZA" sz="2400" smtClean="0">
                <a:solidFill>
                  <a:schemeClr val="tx1"/>
                </a:solidFill>
                <a:latin typeface="Calibri" pitchFamily="34" charset="0"/>
                <a:cs typeface="Calibri" pitchFamily="34" charset="0"/>
              </a:rPr>
              <a:t>    Suggested answer: Pravin is pleased as his cost price is now lower and he can charge more, which will increase his profit.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ZA" sz="4000" b="1" smtClean="0">
                <a:latin typeface="Calibri" pitchFamily="34" charset="0"/>
                <a:cs typeface="Calibri" pitchFamily="34" charset="0"/>
              </a:rPr>
              <a:t>What are we learning?</a:t>
            </a:r>
          </a:p>
        </p:txBody>
      </p:sp>
      <p:sp>
        <p:nvSpPr>
          <p:cNvPr id="3075" name="Content Placeholder 2"/>
          <p:cNvSpPr>
            <a:spLocks noGrp="1"/>
          </p:cNvSpPr>
          <p:nvPr>
            <p:ph idx="1"/>
          </p:nvPr>
        </p:nvSpPr>
        <p:spPr/>
        <p:txBody>
          <a:bodyPr/>
          <a:lstStyle/>
          <a:p>
            <a:r>
              <a:rPr lang="en-ZA" sz="2800" smtClean="0"/>
              <a:t>In </a:t>
            </a:r>
            <a:r>
              <a:rPr lang="en-ZA" sz="2800" smtClean="0">
                <a:latin typeface="Calibri" pitchFamily="34" charset="0"/>
                <a:cs typeface="Calibri" pitchFamily="34" charset="0"/>
              </a:rPr>
              <a:t>this unit you will cover:</a:t>
            </a:r>
          </a:p>
          <a:p>
            <a:pPr>
              <a:buFont typeface="Arial" charset="0"/>
              <a:buChar char="•"/>
            </a:pPr>
            <a:r>
              <a:rPr lang="en-ZA" sz="2400" smtClean="0">
                <a:latin typeface="Calibri" pitchFamily="34" charset="0"/>
                <a:cs typeface="Calibri" pitchFamily="34" charset="0"/>
              </a:rPr>
              <a:t>Creditors</a:t>
            </a:r>
          </a:p>
          <a:p>
            <a:pPr>
              <a:buFont typeface="Arial" charset="0"/>
              <a:buChar char="•"/>
            </a:pPr>
            <a:r>
              <a:rPr lang="en-ZA" sz="2400" smtClean="0">
                <a:latin typeface="Calibri" pitchFamily="34" charset="0"/>
                <a:cs typeface="Calibri" pitchFamily="34" charset="0"/>
              </a:rPr>
              <a:t>Creditors allowances</a:t>
            </a:r>
          </a:p>
          <a:p>
            <a:pPr>
              <a:buFont typeface="Arial" charset="0"/>
              <a:buChar char="•"/>
            </a:pPr>
            <a:r>
              <a:rPr lang="en-ZA" sz="2400" smtClean="0">
                <a:latin typeface="Calibri" pitchFamily="34" charset="0"/>
                <a:cs typeface="Calibri" pitchFamily="34" charset="0"/>
              </a:rPr>
              <a:t>Accounting cycle</a:t>
            </a:r>
          </a:p>
          <a:p>
            <a:pPr>
              <a:buFont typeface="Arial" charset="0"/>
              <a:buChar char="•"/>
            </a:pPr>
            <a:r>
              <a:rPr lang="en-ZA" sz="2400" smtClean="0">
                <a:latin typeface="Calibri" pitchFamily="34" charset="0"/>
                <a:cs typeface="Calibri" pitchFamily="34" charset="0"/>
              </a:rPr>
              <a:t>Recording transactions in the Creditors Journal (CJ)</a:t>
            </a:r>
          </a:p>
          <a:p>
            <a:pPr>
              <a:buFont typeface="Arial" charset="0"/>
              <a:buChar char="•"/>
            </a:pPr>
            <a:r>
              <a:rPr lang="en-ZA" sz="2400" smtClean="0">
                <a:latin typeface="Calibri" pitchFamily="34" charset="0"/>
                <a:cs typeface="Calibri" pitchFamily="34" charset="0"/>
              </a:rPr>
              <a:t>Recording transactions in the Creditors Allowances Journal (CAJ) </a:t>
            </a:r>
          </a:p>
          <a:p>
            <a:pPr>
              <a:buFont typeface="Arial" charset="0"/>
              <a:buChar char="•"/>
            </a:pPr>
            <a:endParaRPr lang="en-ZA"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15913" y="427038"/>
            <a:ext cx="8423275" cy="963612"/>
          </a:xfrm>
        </p:spPr>
        <p:txBody>
          <a:bodyPr/>
          <a:lstStyle/>
          <a:p>
            <a:r>
              <a:rPr lang="en-ZA" sz="4000" b="1" smtClean="0">
                <a:latin typeface="Calibri" pitchFamily="34" charset="0"/>
                <a:cs typeface="Calibri" pitchFamily="34" charset="0"/>
              </a:rPr>
              <a:t>Recording of transactions in the CAJ</a:t>
            </a:r>
          </a:p>
        </p:txBody>
      </p:sp>
      <p:sp>
        <p:nvSpPr>
          <p:cNvPr id="3" name="Content Placeholder 2"/>
          <p:cNvSpPr>
            <a:spLocks noGrp="1"/>
          </p:cNvSpPr>
          <p:nvPr>
            <p:ph idx="1"/>
          </p:nvPr>
        </p:nvSpPr>
        <p:spPr>
          <a:xfrm>
            <a:off x="503238" y="1768475"/>
            <a:ext cx="9032875" cy="5211763"/>
          </a:xfrm>
        </p:spPr>
        <p:txBody>
          <a:bodyPr/>
          <a:lstStyle/>
          <a:p>
            <a:pPr>
              <a:buFont typeface="Arial" pitchFamily="34" charset="0"/>
              <a:buChar char="•"/>
              <a:defRPr/>
            </a:pPr>
            <a:endParaRPr lang="en-ZA" sz="2800" dirty="0" smtClean="0"/>
          </a:p>
          <a:p>
            <a:pPr marL="0" indent="0">
              <a:defRPr/>
            </a:pPr>
            <a:endParaRPr lang="en-ZA" sz="2800" dirty="0" smtClean="0"/>
          </a:p>
          <a:p>
            <a:pPr marL="0" indent="0">
              <a:defRPr/>
            </a:pPr>
            <a:endParaRPr lang="en-ZA" sz="2800" dirty="0" smtClean="0"/>
          </a:p>
          <a:p>
            <a:pPr marL="0" indent="0">
              <a:defRPr/>
            </a:pPr>
            <a:endParaRPr lang="en-ZA" sz="2800" dirty="0"/>
          </a:p>
          <a:p>
            <a:pPr marL="0" indent="0">
              <a:defRPr/>
            </a:pPr>
            <a:r>
              <a:rPr lang="en-ZA" sz="2800" b="1" dirty="0" smtClean="0">
                <a:latin typeface="Calibri" pitchFamily="34" charset="0"/>
                <a:cs typeface="Calibri" pitchFamily="34" charset="0"/>
              </a:rPr>
              <a:t>Key </a:t>
            </a:r>
          </a:p>
          <a:p>
            <a:pPr>
              <a:buFont typeface="Arial" pitchFamily="34" charset="0"/>
              <a:buChar char="•"/>
              <a:defRPr/>
            </a:pPr>
            <a:r>
              <a:rPr lang="en-ZA" sz="2800" dirty="0" smtClean="0">
                <a:latin typeface="Calibri" pitchFamily="34" charset="0"/>
                <a:cs typeface="Calibri" pitchFamily="34" charset="0"/>
              </a:rPr>
              <a:t>While the format of the two journals is the same, you will notice some small differences in the labels:</a:t>
            </a:r>
          </a:p>
          <a:p>
            <a:pPr marL="914400" lvl="1" indent="-514350">
              <a:buFont typeface="+mj-lt"/>
              <a:buAutoNum type="arabicPeriod"/>
              <a:defRPr/>
            </a:pPr>
            <a:r>
              <a:rPr lang="en-ZA" sz="2400" dirty="0" smtClean="0">
                <a:latin typeface="Calibri" pitchFamily="34" charset="0"/>
                <a:cs typeface="Calibri" pitchFamily="34" charset="0"/>
              </a:rPr>
              <a:t>The name of the journal is CAJ</a:t>
            </a:r>
          </a:p>
          <a:p>
            <a:pPr marL="914400" lvl="1" indent="-514350">
              <a:buFont typeface="+mj-lt"/>
              <a:buAutoNum type="arabicPeriod"/>
              <a:defRPr/>
            </a:pPr>
            <a:r>
              <a:rPr lang="en-ZA" sz="2400" dirty="0">
                <a:latin typeface="Calibri" pitchFamily="34" charset="0"/>
                <a:cs typeface="Calibri" pitchFamily="34" charset="0"/>
              </a:rPr>
              <a:t>T</a:t>
            </a:r>
            <a:r>
              <a:rPr lang="en-ZA" sz="2400" dirty="0" smtClean="0">
                <a:latin typeface="Calibri" pitchFamily="34" charset="0"/>
                <a:cs typeface="Calibri" pitchFamily="34" charset="0"/>
              </a:rPr>
              <a:t>he page number refers to the CAJ</a:t>
            </a:r>
          </a:p>
          <a:p>
            <a:pPr marL="914400" lvl="1" indent="-514350">
              <a:buFont typeface="+mj-lt"/>
              <a:buAutoNum type="arabicPeriod"/>
              <a:defRPr/>
            </a:pPr>
            <a:r>
              <a:rPr lang="en-ZA" sz="2400" dirty="0">
                <a:latin typeface="Calibri" pitchFamily="34" charset="0"/>
                <a:cs typeface="Calibri" pitchFamily="34" charset="0"/>
              </a:rPr>
              <a:t>T</a:t>
            </a:r>
            <a:r>
              <a:rPr lang="en-ZA" sz="2400" dirty="0" smtClean="0">
                <a:latin typeface="Calibri" pitchFamily="34" charset="0"/>
                <a:cs typeface="Calibri" pitchFamily="34" charset="0"/>
              </a:rPr>
              <a:t>he source document is a debit note</a:t>
            </a:r>
            <a:endParaRPr lang="en-ZA" sz="2400" dirty="0">
              <a:latin typeface="Calibri" pitchFamily="34" charset="0"/>
              <a:cs typeface="Calibri" pitchFamily="34" charset="0"/>
            </a:endParaRPr>
          </a:p>
        </p:txBody>
      </p:sp>
      <p:pic>
        <p:nvPicPr>
          <p:cNvPr id="215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2313" y="1417638"/>
            <a:ext cx="5427662" cy="28194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ZA" sz="4000" b="1" smtClean="0">
                <a:latin typeface="Calibri" pitchFamily="34" charset="0"/>
                <a:cs typeface="Calibri" pitchFamily="34" charset="0"/>
              </a:rPr>
              <a:t>Example</a:t>
            </a:r>
          </a:p>
        </p:txBody>
      </p:sp>
      <p:sp>
        <p:nvSpPr>
          <p:cNvPr id="3" name="Content Placeholder 2"/>
          <p:cNvSpPr>
            <a:spLocks noGrp="1"/>
          </p:cNvSpPr>
          <p:nvPr>
            <p:ph idx="1"/>
          </p:nvPr>
        </p:nvSpPr>
        <p:spPr/>
        <p:txBody>
          <a:bodyPr/>
          <a:lstStyle/>
          <a:p>
            <a:r>
              <a:rPr lang="en-ZA" sz="2800" smtClean="0">
                <a:latin typeface="Calibri" pitchFamily="34" charset="0"/>
                <a:cs typeface="Calibri" pitchFamily="34" charset="0"/>
              </a:rPr>
              <a:t>Young Designs Boutique has the following duplicate debit notes:</a:t>
            </a:r>
          </a:p>
          <a:p>
            <a:r>
              <a:rPr lang="en-ZA" sz="2400" smtClean="0">
                <a:latin typeface="Calibri" pitchFamily="34" charset="0"/>
                <a:cs typeface="Calibri" pitchFamily="34" charset="0"/>
              </a:rPr>
              <a:t>5. Returned two ladies shirts that had buttons missing to Emerald Designs, R180 (Debit note 21)</a:t>
            </a:r>
          </a:p>
          <a:p>
            <a:r>
              <a:rPr lang="en-ZA" sz="2400" smtClean="0">
                <a:latin typeface="Calibri" pitchFamily="34" charset="0"/>
                <a:cs typeface="Calibri" pitchFamily="34" charset="0"/>
              </a:rPr>
              <a:t>13. African Designes did not subtract the 5% trade discount on invoice A394 for R4 700 (Debit note 22)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ZA" sz="4000" b="1" smtClean="0">
                <a:latin typeface="Calibri" pitchFamily="34" charset="0"/>
                <a:cs typeface="Calibri" pitchFamily="34" charset="0"/>
              </a:rPr>
              <a:t>Possible answers</a:t>
            </a:r>
          </a:p>
        </p:txBody>
      </p:sp>
      <p:pic>
        <p:nvPicPr>
          <p:cNvPr id="2355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1603375"/>
            <a:ext cx="6629400" cy="476726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ZA" sz="4000" b="1" smtClean="0">
                <a:latin typeface="Calibri" pitchFamily="34" charset="0"/>
                <a:cs typeface="Calibri" pitchFamily="34" charset="0"/>
              </a:rPr>
              <a:t>Let’s do it together </a:t>
            </a:r>
          </a:p>
        </p:txBody>
      </p:sp>
      <p:sp>
        <p:nvSpPr>
          <p:cNvPr id="3" name="Content Placeholder 2"/>
          <p:cNvSpPr>
            <a:spLocks noGrp="1"/>
          </p:cNvSpPr>
          <p:nvPr>
            <p:ph idx="1"/>
          </p:nvPr>
        </p:nvSpPr>
        <p:spPr/>
        <p:txBody>
          <a:bodyPr/>
          <a:lstStyle/>
          <a:p>
            <a:r>
              <a:rPr lang="en-ZA" sz="2800" smtClean="0">
                <a:latin typeface="Calibri" pitchFamily="34" charset="0"/>
                <a:cs typeface="Calibri" pitchFamily="34" charset="0"/>
              </a:rPr>
              <a:t>Pravin has the following duplicate debit notes for November:</a:t>
            </a:r>
          </a:p>
          <a:p>
            <a:r>
              <a:rPr lang="en-ZA" sz="2400" smtClean="0">
                <a:latin typeface="Calibri" pitchFamily="34" charset="0"/>
                <a:cs typeface="Calibri" pitchFamily="34" charset="0"/>
              </a:rPr>
              <a:t>6. R600 notebooks from Quick Pens Ltd were damp when delivered and unsuitable for resale (D/N 34)</a:t>
            </a:r>
          </a:p>
          <a:p>
            <a:r>
              <a:rPr lang="en-ZA" sz="2400" smtClean="0">
                <a:latin typeface="Calibri" pitchFamily="34" charset="0"/>
                <a:cs typeface="Calibri" pitchFamily="34" charset="0"/>
              </a:rPr>
              <a:t>17. Returned two shelving units to Shelving Suppliers as they were not used, R200 (D/N 35)</a:t>
            </a:r>
          </a:p>
          <a:p>
            <a:r>
              <a:rPr lang="en-ZA" sz="2400" smtClean="0">
                <a:latin typeface="Calibri" pitchFamily="34" charset="0"/>
                <a:cs typeface="Calibri" pitchFamily="34" charset="0"/>
              </a:rPr>
              <a:t>30. Returned the delivery crates to Thomas Wholesalers, R60 refund (D/N 36)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ZA" sz="4000" b="1" smtClean="0">
                <a:latin typeface="Calibri" pitchFamily="34" charset="0"/>
                <a:cs typeface="Calibri" pitchFamily="34" charset="0"/>
              </a:rPr>
              <a:t>Required:</a:t>
            </a:r>
          </a:p>
        </p:txBody>
      </p:sp>
      <p:sp>
        <p:nvSpPr>
          <p:cNvPr id="26627" name="Content Placeholder 2"/>
          <p:cNvSpPr>
            <a:spLocks noGrp="1"/>
          </p:cNvSpPr>
          <p:nvPr>
            <p:ph idx="1"/>
          </p:nvPr>
        </p:nvSpPr>
        <p:spPr/>
        <p:txBody>
          <a:bodyPr/>
          <a:lstStyle/>
          <a:p>
            <a:pPr marL="514350" indent="-514350">
              <a:buFont typeface="Times New Roman" pitchFamily="18" charset="0"/>
              <a:buAutoNum type="arabicPeriod"/>
            </a:pPr>
            <a:r>
              <a:rPr lang="en-ZA" sz="2400" smtClean="0">
                <a:latin typeface="Calibri" pitchFamily="34" charset="0"/>
                <a:cs typeface="Calibri" pitchFamily="34" charset="0"/>
              </a:rPr>
              <a:t>List three reasons for issuing a debit note in this activity.</a:t>
            </a:r>
          </a:p>
          <a:p>
            <a:pPr lvl="1">
              <a:buFont typeface="Arial" charset="0"/>
              <a:buChar char="•"/>
            </a:pPr>
            <a:r>
              <a:rPr lang="en-ZA" sz="2400" smtClean="0">
                <a:latin typeface="Calibri" pitchFamily="34" charset="0"/>
                <a:cs typeface="Calibri" pitchFamily="34" charset="0"/>
              </a:rPr>
              <a:t>Answer: Shelves were returned that the owner did not need; some notebook were damages, a refund was given for the return of packaging crates</a:t>
            </a:r>
          </a:p>
          <a:p>
            <a:pPr marL="514350" indent="-514350">
              <a:buFont typeface="Times New Roman" pitchFamily="18" charset="0"/>
              <a:buAutoNum type="arabicPeriod"/>
            </a:pPr>
            <a:r>
              <a:rPr lang="en-ZA" sz="2400" smtClean="0">
                <a:latin typeface="Calibri" pitchFamily="34" charset="0"/>
                <a:cs typeface="Calibri" pitchFamily="34" charset="0"/>
              </a:rPr>
              <a:t>Draw up and label the CAJ with the following columns: creditors control, trading stock, sundry accounts</a:t>
            </a:r>
          </a:p>
          <a:p>
            <a:pPr marL="514350" indent="-514350"/>
            <a:endParaRPr lang="en-ZA" sz="2800" smtClean="0"/>
          </a:p>
        </p:txBody>
      </p:sp>
      <p:pic>
        <p:nvPicPr>
          <p:cNvPr id="266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75" y="4618038"/>
            <a:ext cx="7315200" cy="26193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66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ZA" sz="4000" b="1" smtClean="0">
                <a:latin typeface="Calibri" pitchFamily="34" charset="0"/>
                <a:cs typeface="Calibri" pitchFamily="34" charset="0"/>
              </a:rPr>
              <a:t>Let’s do it together</a:t>
            </a:r>
          </a:p>
        </p:txBody>
      </p:sp>
      <p:sp>
        <p:nvSpPr>
          <p:cNvPr id="27651" name="Content Placeholder 2"/>
          <p:cNvSpPr>
            <a:spLocks noGrp="1"/>
          </p:cNvSpPr>
          <p:nvPr>
            <p:ph idx="1"/>
          </p:nvPr>
        </p:nvSpPr>
        <p:spPr>
          <a:xfrm>
            <a:off x="392113" y="1570038"/>
            <a:ext cx="9372600" cy="5211762"/>
          </a:xfrm>
        </p:spPr>
        <p:txBody>
          <a:bodyPr/>
          <a:lstStyle/>
          <a:p>
            <a:pPr marL="0" indent="0">
              <a:defRPr/>
            </a:pPr>
            <a:r>
              <a:rPr lang="en-ZA" sz="2800" dirty="0" smtClean="0">
                <a:latin typeface="Calibri" pitchFamily="34" charset="0"/>
                <a:cs typeface="Calibri" pitchFamily="34" charset="0"/>
              </a:rPr>
              <a:t>Compare the CJ for </a:t>
            </a:r>
            <a:r>
              <a:rPr lang="en-ZA" sz="2800" i="1" dirty="0" smtClean="0">
                <a:latin typeface="Calibri" pitchFamily="34" charset="0"/>
                <a:cs typeface="Calibri" pitchFamily="34" charset="0"/>
              </a:rPr>
              <a:t>Pravin</a:t>
            </a:r>
            <a:r>
              <a:rPr lang="en-ZA" sz="2800" dirty="0" smtClean="0">
                <a:latin typeface="Calibri" pitchFamily="34" charset="0"/>
                <a:cs typeface="Calibri" pitchFamily="34" charset="0"/>
              </a:rPr>
              <a:t> Stationery Store in the previous activity and the CAJ</a:t>
            </a:r>
          </a:p>
          <a:p>
            <a:pPr marL="514350" indent="-514350">
              <a:defRPr/>
            </a:pPr>
            <a:r>
              <a:rPr lang="en-ZA" dirty="0" smtClean="0">
                <a:latin typeface="Calibri" pitchFamily="34" charset="0"/>
                <a:cs typeface="Calibri" pitchFamily="34" charset="0"/>
              </a:rPr>
              <a:t>4.1 </a:t>
            </a:r>
            <a:r>
              <a:rPr lang="en-ZA" sz="2800" dirty="0" smtClean="0">
                <a:latin typeface="Calibri" pitchFamily="34" charset="0"/>
                <a:cs typeface="Calibri" pitchFamily="34" charset="0"/>
              </a:rPr>
              <a:t>Calculate the amount Pravin owes his creditors. Show all calculations</a:t>
            </a:r>
          </a:p>
          <a:p>
            <a:pPr marL="914400" lvl="1" indent="-514350">
              <a:defRPr/>
            </a:pPr>
            <a:r>
              <a:rPr lang="en-ZA" sz="2400" dirty="0" smtClean="0">
                <a:latin typeface="Calibri" pitchFamily="34" charset="0"/>
                <a:cs typeface="Calibri" pitchFamily="34" charset="0"/>
              </a:rPr>
              <a:t>Answer:  Quick Pens = R26 700 – R600 = R26 100; </a:t>
            </a:r>
          </a:p>
          <a:p>
            <a:pPr marL="914400" lvl="1" indent="-514350">
              <a:defRPr/>
            </a:pPr>
            <a:r>
              <a:rPr lang="en-ZA" sz="2400" dirty="0" smtClean="0">
                <a:latin typeface="Calibri" pitchFamily="34" charset="0"/>
                <a:cs typeface="Calibri" pitchFamily="34" charset="0"/>
              </a:rPr>
              <a:t>Thomas Wholesales: R25 500 + R10 880 = R36 300 – R600 = R36240</a:t>
            </a:r>
          </a:p>
          <a:p>
            <a:pPr marL="914400" lvl="1" indent="-514350">
              <a:defRPr/>
            </a:pPr>
            <a:r>
              <a:rPr lang="en-ZA" sz="2400" dirty="0" smtClean="0">
                <a:latin typeface="Calibri" pitchFamily="34" charset="0"/>
                <a:cs typeface="Calibri" pitchFamily="34" charset="0"/>
              </a:rPr>
              <a:t>Coastal Toyota = R2 500</a:t>
            </a:r>
          </a:p>
          <a:p>
            <a:pPr marL="914400" lvl="1" indent="-514350">
              <a:defRPr/>
            </a:pPr>
            <a:r>
              <a:rPr lang="en-ZA" sz="2400" dirty="0" smtClean="0">
                <a:latin typeface="Calibri" pitchFamily="34" charset="0"/>
                <a:cs typeface="Calibri" pitchFamily="34" charset="0"/>
              </a:rPr>
              <a:t>Total: R26 100 + R36240 + R3 300 + R2 500 = R68 140</a:t>
            </a:r>
            <a:endParaRPr lang="en-ZA" dirty="0" smtClean="0">
              <a:latin typeface="Calibri" pitchFamily="34" charset="0"/>
              <a:cs typeface="Calibri" pitchFamily="34" charset="0"/>
            </a:endParaRPr>
          </a:p>
          <a:p>
            <a:pPr marL="514350" indent="-514350">
              <a:defRPr/>
            </a:pPr>
            <a:r>
              <a:rPr lang="en-ZA" dirty="0" smtClean="0">
                <a:latin typeface="Calibri" pitchFamily="34" charset="0"/>
                <a:cs typeface="Calibri" pitchFamily="34" charset="0"/>
              </a:rPr>
              <a:t>4.2 </a:t>
            </a:r>
            <a:r>
              <a:rPr lang="en-ZA" sz="2800" dirty="0" smtClean="0">
                <a:latin typeface="Calibri" pitchFamily="34" charset="0"/>
                <a:cs typeface="Calibri" pitchFamily="34" charset="0"/>
              </a:rPr>
              <a:t>Do you think purchasing on credit is a good idea for this business. Give reasons for your answer</a:t>
            </a:r>
          </a:p>
          <a:p>
            <a:pPr>
              <a:defRPr/>
            </a:pPr>
            <a:endParaRPr lang="en-ZA" dirty="0" smtClean="0">
              <a:solidFill>
                <a:srgbClr val="FF0000"/>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392113" y="1189038"/>
            <a:ext cx="9032875" cy="4708525"/>
          </a:xfrm>
        </p:spPr>
        <p:txBody>
          <a:bodyPr/>
          <a:lstStyle/>
          <a:p>
            <a:r>
              <a:rPr lang="en-ZA" sz="2800" smtClean="0">
                <a:latin typeface="Calibri" pitchFamily="34" charset="0"/>
                <a:cs typeface="Calibri" pitchFamily="34" charset="0"/>
              </a:rPr>
              <a:t>4.2 Do you think purchasing on credit is a good idea for this business? Give reasons for your answer.</a:t>
            </a:r>
          </a:p>
          <a:p>
            <a:pPr>
              <a:buFont typeface="Arial" charset="0"/>
              <a:buChar char="•"/>
            </a:pPr>
            <a:r>
              <a:rPr lang="en-ZA" sz="2400" smtClean="0">
                <a:latin typeface="Calibri" pitchFamily="34" charset="0"/>
                <a:cs typeface="Calibri" pitchFamily="34" charset="0"/>
              </a:rPr>
              <a:t>Answer: Use discretion with the learners’ answers. They must support their opinion with logical reasons</a:t>
            </a:r>
            <a:r>
              <a:rPr lang="en-ZA" sz="2800" smtClean="0">
                <a:latin typeface="Calibri" pitchFamily="34" charset="0"/>
                <a:cs typeface="Calibri" pitchFamily="34" charset="0"/>
              </a:rPr>
              <a:t>.</a:t>
            </a:r>
          </a:p>
          <a:p>
            <a:pPr>
              <a:buFont typeface="Arial" charset="0"/>
              <a:buChar char="•"/>
            </a:pPr>
            <a:r>
              <a:rPr lang="en-ZA" sz="2400" smtClean="0">
                <a:latin typeface="Calibri" pitchFamily="34" charset="0"/>
                <a:cs typeface="Calibri" pitchFamily="34" charset="0"/>
              </a:rPr>
              <a:t>Sample answers:</a:t>
            </a:r>
          </a:p>
          <a:p>
            <a:pPr lvl="1"/>
            <a:r>
              <a:rPr lang="en-ZA" sz="2400" smtClean="0">
                <a:latin typeface="Calibri" pitchFamily="34" charset="0"/>
                <a:cs typeface="Calibri" pitchFamily="34" charset="0"/>
              </a:rPr>
              <a:t>    I think purchasing on credit is a good idea if the goods can be sold quickly so that money is received before the goods need to be paid for. It gives Pravin an opportunity to keep a good quantity of stock without affecting his cash flow, as it would, if he pad to pay cash for this stock.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544513" y="0"/>
            <a:ext cx="9109075" cy="7059613"/>
          </a:xfrm>
        </p:spPr>
        <p:txBody>
          <a:bodyPr/>
          <a:lstStyle/>
          <a:p>
            <a:pPr algn="ctr"/>
            <a:r>
              <a:rPr lang="en-ZA" sz="7200" b="1" smtClean="0">
                <a:latin typeface="Calibri" pitchFamily="34" charset="0"/>
                <a:cs typeface="Calibri" pitchFamily="34" charset="0"/>
              </a:rPr>
              <a:t>QUESTIONS?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503238" y="301625"/>
            <a:ext cx="7412037" cy="887413"/>
          </a:xfrm>
        </p:spPr>
        <p:txBody>
          <a:bodyPr/>
          <a:lstStyle/>
          <a:p>
            <a:r>
              <a:rPr lang="en-ZA" sz="3200" smtClean="0"/>
              <a:t>Before we start  answer the questions</a:t>
            </a:r>
          </a:p>
        </p:txBody>
      </p:sp>
      <p:sp>
        <p:nvSpPr>
          <p:cNvPr id="4099" name="Content Placeholder 2"/>
          <p:cNvSpPr>
            <a:spLocks noGrp="1"/>
          </p:cNvSpPr>
          <p:nvPr>
            <p:ph idx="1"/>
          </p:nvPr>
        </p:nvSpPr>
        <p:spPr>
          <a:xfrm>
            <a:off x="503238" y="1265238"/>
            <a:ext cx="9032875" cy="5715000"/>
          </a:xfrm>
        </p:spPr>
        <p:txBody>
          <a:bodyPr/>
          <a:lstStyle/>
          <a:p>
            <a:pPr marL="0" indent="0">
              <a:defRPr/>
            </a:pPr>
            <a:r>
              <a:rPr lang="en-ZA" sz="2800" dirty="0" smtClean="0">
                <a:latin typeface="Calibri" pitchFamily="34" charset="0"/>
                <a:cs typeface="Calibri" pitchFamily="34" charset="0"/>
              </a:rPr>
              <a:t>1. Give another name for a debtor</a:t>
            </a:r>
          </a:p>
          <a:p>
            <a:pPr marL="400050" lvl="1" indent="0">
              <a:defRPr/>
            </a:pPr>
            <a:r>
              <a:rPr lang="en-ZA" sz="2400" dirty="0" smtClean="0">
                <a:latin typeface="Calibri" pitchFamily="34" charset="0"/>
                <a:cs typeface="Calibri" pitchFamily="34" charset="0"/>
              </a:rPr>
              <a:t>Answer: Customer</a:t>
            </a:r>
          </a:p>
          <a:p>
            <a:pPr marL="514350" indent="-514350">
              <a:buFont typeface="Times New Roman" pitchFamily="18" charset="0"/>
              <a:buAutoNum type="arabicPeriod" startAt="2"/>
              <a:defRPr/>
            </a:pPr>
            <a:r>
              <a:rPr lang="en-ZA" sz="2800" dirty="0" smtClean="0">
                <a:latin typeface="Calibri" pitchFamily="34" charset="0"/>
                <a:cs typeface="Calibri" pitchFamily="34" charset="0"/>
              </a:rPr>
              <a:t>Identify the two prices that are involved in credit sales</a:t>
            </a:r>
          </a:p>
          <a:p>
            <a:pPr marL="400050" lvl="1" indent="0">
              <a:defRPr/>
            </a:pPr>
            <a:r>
              <a:rPr lang="en-ZA" sz="2400" dirty="0" smtClean="0">
                <a:latin typeface="Calibri" pitchFamily="34" charset="0"/>
                <a:cs typeface="Calibri" pitchFamily="34" charset="0"/>
              </a:rPr>
              <a:t>Answer: </a:t>
            </a:r>
            <a:r>
              <a:rPr lang="en-ZA" sz="2400" dirty="0">
                <a:latin typeface="Calibri" pitchFamily="34" charset="0"/>
                <a:cs typeface="Calibri" pitchFamily="34" charset="0"/>
              </a:rPr>
              <a:t>Cost price and selling </a:t>
            </a:r>
            <a:r>
              <a:rPr lang="en-ZA" sz="2400" dirty="0" smtClean="0">
                <a:latin typeface="Calibri" pitchFamily="34" charset="0"/>
                <a:cs typeface="Calibri" pitchFamily="34" charset="0"/>
              </a:rPr>
              <a:t>price</a:t>
            </a:r>
          </a:p>
          <a:p>
            <a:pPr marL="514350" indent="-514350">
              <a:buFont typeface="Times New Roman" pitchFamily="18" charset="0"/>
              <a:buAutoNum type="arabicPeriod" startAt="3"/>
              <a:defRPr/>
            </a:pPr>
            <a:r>
              <a:rPr lang="en-ZA" sz="2800" dirty="0" smtClean="0">
                <a:latin typeface="Calibri" pitchFamily="34" charset="0"/>
                <a:cs typeface="Calibri" pitchFamily="34" charset="0"/>
              </a:rPr>
              <a:t>Explain the triple-entry system</a:t>
            </a:r>
          </a:p>
          <a:p>
            <a:pPr marL="400050" lvl="1" indent="0">
              <a:defRPr/>
            </a:pPr>
            <a:r>
              <a:rPr lang="en-ZA" sz="2400" dirty="0" smtClean="0">
                <a:latin typeface="Calibri" pitchFamily="34" charset="0"/>
                <a:cs typeface="Calibri" pitchFamily="34" charset="0"/>
              </a:rPr>
              <a:t>Answer: </a:t>
            </a:r>
            <a:r>
              <a:rPr lang="en-ZA" sz="2400" dirty="0">
                <a:latin typeface="Calibri" pitchFamily="34" charset="0"/>
                <a:cs typeface="Calibri" pitchFamily="34" charset="0"/>
              </a:rPr>
              <a:t>The triple-entry system means that the transaction is recorded in two separate accounts in the General Ledger as well as in the individual debtors account in the debtors ledger.</a:t>
            </a:r>
          </a:p>
          <a:p>
            <a:pPr marL="0" indent="0">
              <a:defRPr/>
            </a:pPr>
            <a:r>
              <a:rPr lang="en-ZA" sz="2800" dirty="0" smtClean="0">
                <a:latin typeface="Calibri" pitchFamily="34" charset="0"/>
                <a:cs typeface="Calibri" pitchFamily="34" charset="0"/>
              </a:rPr>
              <a:t>4. Discuss why the triple-entry system is used</a:t>
            </a:r>
          </a:p>
          <a:p>
            <a:pPr marL="400050" lvl="1" indent="0">
              <a:defRPr/>
            </a:pPr>
            <a:r>
              <a:rPr lang="en-ZA" sz="2400" dirty="0" smtClean="0">
                <a:latin typeface="Calibri" pitchFamily="34" charset="0"/>
                <a:cs typeface="Calibri" pitchFamily="34" charset="0"/>
              </a:rPr>
              <a:t>Answer: To </a:t>
            </a:r>
            <a:r>
              <a:rPr lang="en-ZA" sz="2400" dirty="0">
                <a:latin typeface="Calibri" pitchFamily="34" charset="0"/>
                <a:cs typeface="Calibri" pitchFamily="34" charset="0"/>
              </a:rPr>
              <a:t>keep track of all transactions affecting debtors; to ensure that the debtors control account correlates with the total debt owing by the debtors; internal control system.</a:t>
            </a:r>
          </a:p>
          <a:p>
            <a:pPr marL="0" indent="0">
              <a:defRPr/>
            </a:pPr>
            <a:endParaRPr lang="en-ZA" sz="28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9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099">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09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
          <p:cNvSpPr txBox="1">
            <a:spLocks noChangeArrowheads="1"/>
          </p:cNvSpPr>
          <p:nvPr/>
        </p:nvSpPr>
        <p:spPr bwMode="auto">
          <a:xfrm>
            <a:off x="239713" y="1166813"/>
            <a:ext cx="9372600" cy="1236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sz="4000" b="1">
                <a:solidFill>
                  <a:schemeClr val="tx1"/>
                </a:solidFill>
                <a:latin typeface="Calibri" pitchFamily="34" charset="0"/>
                <a:cs typeface="Calibri" pitchFamily="34" charset="0"/>
              </a:rPr>
              <a:t>ACCOUNTING CONCEPTS RELATING TO CREDIT PURCHASES</a:t>
            </a:r>
          </a:p>
        </p:txBody>
      </p:sp>
      <p:sp>
        <p:nvSpPr>
          <p:cNvPr id="2" name="Rectangle 1"/>
          <p:cNvSpPr/>
          <p:nvPr/>
        </p:nvSpPr>
        <p:spPr>
          <a:xfrm rot="21214027">
            <a:off x="2671545" y="3925949"/>
            <a:ext cx="3477234" cy="1036887"/>
          </a:xfrm>
          <a:prstGeom prst="rect">
            <a:avLst/>
          </a:prstGeom>
          <a:noFill/>
        </p:spPr>
        <p:txBody>
          <a:bodyPr wrap="none">
            <a:spAutoFit/>
          </a:bodyPr>
          <a:lstStyle/>
          <a:p>
            <a:pPr algn="ctr">
              <a:defRPr/>
            </a:pPr>
            <a:r>
              <a:rPr lang="en-US" sz="6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Creditor</a:t>
            </a:r>
          </a:p>
        </p:txBody>
      </p:sp>
      <p:sp>
        <p:nvSpPr>
          <p:cNvPr id="4" name="Rectangle 3"/>
          <p:cNvSpPr/>
          <p:nvPr/>
        </p:nvSpPr>
        <p:spPr>
          <a:xfrm rot="1238972">
            <a:off x="679826" y="5722139"/>
            <a:ext cx="3624711" cy="1036887"/>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6600" b="1" spc="50" dirty="0">
                <a:ln w="11430"/>
                <a:solidFill>
                  <a:srgbClr val="FF0000"/>
                </a:solidFill>
                <a:effectLst>
                  <a:outerShdw blurRad="76200" dist="50800" dir="5400000" algn="tl" rotWithShape="0">
                    <a:srgbClr val="000000">
                      <a:alpha val="65000"/>
                    </a:srgbClr>
                  </a:outerShdw>
                </a:effectLst>
              </a:rPr>
              <a:t>Supplier</a:t>
            </a:r>
          </a:p>
        </p:txBody>
      </p:sp>
      <p:sp>
        <p:nvSpPr>
          <p:cNvPr id="3" name="Rectangle 2"/>
          <p:cNvSpPr/>
          <p:nvPr/>
        </p:nvSpPr>
        <p:spPr>
          <a:xfrm rot="21151758">
            <a:off x="654945" y="2970323"/>
            <a:ext cx="5186293" cy="865173"/>
          </a:xfrm>
          <a:prstGeom prst="rect">
            <a:avLst/>
          </a:prstGeom>
          <a:noFill/>
        </p:spPr>
        <p:txBody>
          <a:bodyPr wrap="none">
            <a:spAutoFit/>
          </a:bodyPr>
          <a:lstStyle/>
          <a:p>
            <a:pPr algn="ctr">
              <a:defRPr/>
            </a:pPr>
            <a:r>
              <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Trade Discount</a:t>
            </a:r>
          </a:p>
        </p:txBody>
      </p:sp>
      <p:sp>
        <p:nvSpPr>
          <p:cNvPr id="5" name="Rectangle 4"/>
          <p:cNvSpPr/>
          <p:nvPr/>
        </p:nvSpPr>
        <p:spPr>
          <a:xfrm rot="424850">
            <a:off x="4101180" y="5519707"/>
            <a:ext cx="5981061" cy="865173"/>
          </a:xfrm>
          <a:prstGeom prst="rect">
            <a:avLst/>
          </a:prstGeom>
          <a:noFill/>
        </p:spPr>
        <p:txBody>
          <a:bodyPr wrap="none">
            <a:spAutoFit/>
          </a:bodyPr>
          <a:lstStyle/>
          <a:p>
            <a:pPr algn="ctr">
              <a:defRPr/>
            </a:pPr>
            <a:r>
              <a:rPr lang="en-US" sz="54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Credit Allowance</a:t>
            </a:r>
          </a:p>
        </p:txBody>
      </p:sp>
      <p:sp>
        <p:nvSpPr>
          <p:cNvPr id="6" name="Rectangle 5"/>
          <p:cNvSpPr/>
          <p:nvPr/>
        </p:nvSpPr>
        <p:spPr>
          <a:xfrm rot="701882">
            <a:off x="5228545" y="2028669"/>
            <a:ext cx="5202077" cy="1638013"/>
          </a:xfrm>
          <a:prstGeom prst="rect">
            <a:avLst/>
          </a:prstGeom>
          <a:noFill/>
        </p:spPr>
        <p:txBody>
          <a:bodyPr>
            <a:spAutoFit/>
          </a:bodyPr>
          <a:lstStyle/>
          <a:p>
            <a:pPr algn="ctr">
              <a:defRPr/>
            </a:pPr>
            <a:r>
              <a:rPr lang="en-US" sz="5400" b="1" dirty="0">
                <a:ln w="24500" cmpd="dbl">
                  <a:solidFill>
                    <a:schemeClr val="accent2">
                      <a:shade val="85000"/>
                      <a:satMod val="155000"/>
                    </a:schemeClr>
                  </a:solidFill>
                  <a:prstDash val="solid"/>
                  <a:miter lim="800000"/>
                </a:ln>
                <a:solidFill>
                  <a:srgbClr val="FFC000"/>
                </a:solidFill>
                <a:effectLst>
                  <a:outerShdw blurRad="38100" dist="38100" dir="7020000" algn="tl">
                    <a:srgbClr val="000000">
                      <a:alpha val="35000"/>
                    </a:srgbClr>
                  </a:outerShdw>
                </a:effectLst>
              </a:rPr>
              <a:t>Source Documents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ZA" sz="4000" b="1" smtClean="0">
                <a:latin typeface="Calibri" pitchFamily="34" charset="0"/>
                <a:cs typeface="Calibri" pitchFamily="34" charset="0"/>
              </a:rPr>
              <a:t>Creditors </a:t>
            </a:r>
          </a:p>
        </p:txBody>
      </p:sp>
      <p:sp>
        <p:nvSpPr>
          <p:cNvPr id="3" name="Content Placeholder 2"/>
          <p:cNvSpPr>
            <a:spLocks noGrp="1"/>
          </p:cNvSpPr>
          <p:nvPr>
            <p:ph idx="1"/>
          </p:nvPr>
        </p:nvSpPr>
        <p:spPr/>
        <p:txBody>
          <a:bodyPr/>
          <a:lstStyle/>
          <a:p>
            <a:pPr>
              <a:buFont typeface="Arial" charset="0"/>
              <a:buChar char="•"/>
            </a:pPr>
            <a:r>
              <a:rPr lang="en-ZA" sz="2800" smtClean="0">
                <a:latin typeface="Calibri" pitchFamily="34" charset="0"/>
                <a:cs typeface="Calibri" pitchFamily="34" charset="0"/>
              </a:rPr>
              <a:t>Another name for a creditor is a supplier</a:t>
            </a:r>
          </a:p>
          <a:p>
            <a:pPr>
              <a:buFont typeface="Arial" charset="0"/>
              <a:buChar char="•"/>
            </a:pPr>
            <a:r>
              <a:rPr lang="en-ZA" sz="2800" smtClean="0">
                <a:latin typeface="Calibri" pitchFamily="34" charset="0"/>
                <a:cs typeface="Calibri" pitchFamily="34" charset="0"/>
              </a:rPr>
              <a:t>Suppliers provide a business with any goods and services</a:t>
            </a:r>
          </a:p>
          <a:p>
            <a:pPr lvl="1">
              <a:buFont typeface="Arial" charset="0"/>
              <a:buChar char="•"/>
            </a:pPr>
            <a:r>
              <a:rPr lang="en-ZA" sz="2400" smtClean="0">
                <a:latin typeface="Calibri" pitchFamily="34" charset="0"/>
                <a:cs typeface="Calibri" pitchFamily="34" charset="0"/>
              </a:rPr>
              <a:t>Trading stock, accounting services and stationery</a:t>
            </a:r>
          </a:p>
          <a:p>
            <a:pPr>
              <a:buFont typeface="Arial" charset="0"/>
              <a:buChar char="•"/>
            </a:pPr>
            <a:r>
              <a:rPr lang="en-ZA" sz="2800" smtClean="0">
                <a:latin typeface="Calibri" pitchFamily="34" charset="0"/>
                <a:cs typeface="Calibri" pitchFamily="34" charset="0"/>
              </a:rPr>
              <a:t>If you buy something on credit, you can take the item and only pay later</a:t>
            </a:r>
          </a:p>
          <a:p>
            <a:pPr>
              <a:buFont typeface="Arial" charset="0"/>
              <a:buChar char="•"/>
            </a:pPr>
            <a:r>
              <a:rPr lang="en-ZA" sz="2800" smtClean="0">
                <a:latin typeface="Calibri" pitchFamily="34" charset="0"/>
                <a:cs typeface="Calibri" pitchFamily="34" charset="0"/>
              </a:rPr>
              <a:t>Advantages:</a:t>
            </a:r>
          </a:p>
          <a:p>
            <a:pPr lvl="1">
              <a:buFont typeface="Arial" charset="0"/>
              <a:buChar char="•"/>
            </a:pPr>
            <a:r>
              <a:rPr lang="en-ZA" sz="2400" smtClean="0">
                <a:latin typeface="Calibri" pitchFamily="34" charset="0"/>
                <a:cs typeface="Calibri" pitchFamily="34" charset="0"/>
              </a:rPr>
              <a:t>Goods can be sold and received before the business has to pay for the stock</a:t>
            </a:r>
          </a:p>
          <a:p>
            <a:pPr lvl="1">
              <a:buFont typeface="Arial" charset="0"/>
              <a:buChar char="•"/>
            </a:pPr>
            <a:r>
              <a:rPr lang="en-ZA" sz="2400" smtClean="0">
                <a:latin typeface="Calibri" pitchFamily="34" charset="0"/>
                <a:cs typeface="Calibri" pitchFamily="34" charset="0"/>
              </a:rPr>
              <a:t>It helps with cash flow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ZA" sz="4000" b="1" smtClean="0">
                <a:latin typeface="Calibri" pitchFamily="34" charset="0"/>
                <a:cs typeface="Calibri" pitchFamily="34" charset="0"/>
              </a:rPr>
              <a:t>Let’s do it together </a:t>
            </a:r>
          </a:p>
        </p:txBody>
      </p:sp>
      <p:sp>
        <p:nvSpPr>
          <p:cNvPr id="3" name="Content Placeholder 2"/>
          <p:cNvSpPr>
            <a:spLocks noGrp="1"/>
          </p:cNvSpPr>
          <p:nvPr>
            <p:ph idx="1"/>
          </p:nvPr>
        </p:nvSpPr>
        <p:spPr/>
        <p:txBody>
          <a:bodyPr/>
          <a:lstStyle/>
          <a:p>
            <a:pPr marL="514350" indent="-514350">
              <a:buFont typeface="+mj-lt"/>
              <a:buAutoNum type="arabicPeriod"/>
              <a:defRPr/>
            </a:pPr>
            <a:r>
              <a:rPr lang="en-ZA" sz="2800" dirty="0" smtClean="0">
                <a:latin typeface="Calibri" pitchFamily="34" charset="0"/>
                <a:cs typeface="Calibri" pitchFamily="34" charset="0"/>
              </a:rPr>
              <a:t>Give another name for a creditor.</a:t>
            </a:r>
          </a:p>
          <a:p>
            <a:pPr marL="400050" lvl="1" indent="0">
              <a:defRPr/>
            </a:pPr>
            <a:r>
              <a:rPr lang="en-ZA" sz="2400" dirty="0" smtClean="0">
                <a:latin typeface="Calibri" pitchFamily="34" charset="0"/>
                <a:cs typeface="Calibri" pitchFamily="34" charset="0"/>
              </a:rPr>
              <a:t>Answer: Supplier</a:t>
            </a:r>
          </a:p>
          <a:p>
            <a:pPr marL="0" indent="0">
              <a:defRPr/>
            </a:pPr>
            <a:r>
              <a:rPr lang="en-ZA" sz="2800" dirty="0" smtClean="0">
                <a:latin typeface="Calibri" pitchFamily="34" charset="0"/>
                <a:cs typeface="Calibri" pitchFamily="34" charset="0"/>
              </a:rPr>
              <a:t>2.  Describe a possible transaction involving a creditor.</a:t>
            </a:r>
          </a:p>
          <a:p>
            <a:pPr marL="400050" lvl="1" indent="0">
              <a:defRPr/>
            </a:pPr>
            <a:r>
              <a:rPr lang="en-ZA" sz="2400" dirty="0" smtClean="0">
                <a:latin typeface="Calibri" pitchFamily="34" charset="0"/>
                <a:cs typeface="Calibri" pitchFamily="34" charset="0"/>
              </a:rPr>
              <a:t>Answer: Purchased goods or services on credit from supplier</a:t>
            </a:r>
          </a:p>
          <a:p>
            <a:pPr marL="514350" indent="-514350">
              <a:buFont typeface="Times New Roman" pitchFamily="18" charset="0"/>
              <a:buAutoNum type="arabicPeriod" startAt="3"/>
              <a:defRPr/>
            </a:pPr>
            <a:r>
              <a:rPr lang="en-ZA" sz="2800" dirty="0" smtClean="0">
                <a:latin typeface="Calibri" pitchFamily="34" charset="0"/>
                <a:cs typeface="Calibri" pitchFamily="34" charset="0"/>
              </a:rPr>
              <a:t>Do you think all credit transactions should go in the same journal? Explain your answer.</a:t>
            </a:r>
          </a:p>
          <a:p>
            <a:pPr marL="400050" lvl="1" indent="0">
              <a:defRPr/>
            </a:pPr>
            <a:r>
              <a:rPr lang="en-ZA" sz="2400" dirty="0" smtClean="0">
                <a:latin typeface="Calibri" pitchFamily="34" charset="0"/>
                <a:cs typeface="Calibri" pitchFamily="34" charset="0"/>
              </a:rPr>
              <a:t>Answer: No. There is a difference between the business purchasing on credit and selling on credit. The business owner must be able to check the amount he owes his suppliers as well as how much the customers owe him at any time This can be done only if these two types of credit entries are treated separately.</a:t>
            </a:r>
          </a:p>
          <a:p>
            <a:pPr marL="400050" lvl="1" indent="0">
              <a:defRPr/>
            </a:pPr>
            <a:endParaRPr lang="en-ZA" sz="2400" dirty="0" smtClean="0"/>
          </a:p>
          <a:p>
            <a:pPr marL="400050" lvl="1" indent="0">
              <a:defRPr/>
            </a:pPr>
            <a:endParaRPr lang="en-ZA" sz="2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ZA" sz="4000" b="1" smtClean="0">
                <a:latin typeface="Calibri" pitchFamily="34" charset="0"/>
                <a:cs typeface="Calibri" pitchFamily="34" charset="0"/>
              </a:rPr>
              <a:t>Let’s do it together</a:t>
            </a:r>
          </a:p>
        </p:txBody>
      </p:sp>
      <p:sp>
        <p:nvSpPr>
          <p:cNvPr id="9219" name="Content Placeholder 2"/>
          <p:cNvSpPr>
            <a:spLocks noGrp="1"/>
          </p:cNvSpPr>
          <p:nvPr>
            <p:ph idx="1"/>
          </p:nvPr>
        </p:nvSpPr>
        <p:spPr>
          <a:xfrm>
            <a:off x="503238" y="1493838"/>
            <a:ext cx="9032875" cy="5715000"/>
          </a:xfrm>
        </p:spPr>
        <p:txBody>
          <a:bodyPr/>
          <a:lstStyle/>
          <a:p>
            <a:r>
              <a:rPr lang="en-ZA" smtClean="0">
                <a:latin typeface="Calibri" pitchFamily="34" charset="0"/>
                <a:cs typeface="Calibri" pitchFamily="34" charset="0"/>
              </a:rPr>
              <a:t>4. </a:t>
            </a:r>
            <a:r>
              <a:rPr lang="en-ZA" sz="2800" smtClean="0">
                <a:latin typeface="Calibri" pitchFamily="34" charset="0"/>
                <a:cs typeface="Calibri" pitchFamily="34" charset="0"/>
              </a:rPr>
              <a:t>Draw a timeline if the business is allowed 60 days to pay for trading stock purchased on credit but sells the goods within 40 days</a:t>
            </a:r>
          </a:p>
          <a:p>
            <a:pPr lvl="1"/>
            <a:r>
              <a:rPr lang="en-ZA" sz="2400" smtClean="0">
                <a:latin typeface="Calibri" pitchFamily="34" charset="0"/>
                <a:cs typeface="Calibri" pitchFamily="34" charset="0"/>
              </a:rPr>
              <a:t>Answer: Use discretion. The timeline must clearly show that the   stock is sold and cash is received before the business has to pay for the stock</a:t>
            </a:r>
          </a:p>
          <a:p>
            <a:r>
              <a:rPr lang="en-ZA" sz="2800" smtClean="0">
                <a:latin typeface="Calibri" pitchFamily="34" charset="0"/>
                <a:cs typeface="Calibri" pitchFamily="34" charset="0"/>
              </a:rPr>
              <a:t>5. How will the above scenario affect the business cash flow? Explain your answer using your own amounts as examples.</a:t>
            </a:r>
          </a:p>
          <a:p>
            <a:pPr lvl="1"/>
            <a:r>
              <a:rPr lang="en-ZA" sz="2400" smtClean="0">
                <a:latin typeface="Calibri" pitchFamily="34" charset="0"/>
                <a:cs typeface="Calibri" pitchFamily="34" charset="0"/>
              </a:rPr>
              <a:t>Answer: It will improve the business cash flow. The credit amount has to be paid only after the business has received the money from selling them at a profit. It is as if the business has borrowed the money from the supplier, interest free.</a:t>
            </a:r>
          </a:p>
          <a:p>
            <a:endParaRPr lang="en-ZA" sz="2800" smtClean="0">
              <a:latin typeface="Calibri" pitchFamily="34" charset="0"/>
              <a:cs typeface="Calibri" pitchFamily="34" charset="0"/>
            </a:endParaRPr>
          </a:p>
          <a:p>
            <a:endParaRPr lang="en-ZA" sz="2800" smtClean="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ZA" sz="4000" b="1" smtClean="0"/>
              <a:t>Trade Discount </a:t>
            </a:r>
          </a:p>
        </p:txBody>
      </p:sp>
      <p:sp>
        <p:nvSpPr>
          <p:cNvPr id="3" name="Content Placeholder 2"/>
          <p:cNvSpPr>
            <a:spLocks noGrp="1"/>
          </p:cNvSpPr>
          <p:nvPr>
            <p:ph idx="1"/>
          </p:nvPr>
        </p:nvSpPr>
        <p:spPr/>
        <p:txBody>
          <a:bodyPr/>
          <a:lstStyle/>
          <a:p>
            <a:pPr>
              <a:buFont typeface="Arial" charset="0"/>
              <a:buChar char="•"/>
            </a:pPr>
            <a:r>
              <a:rPr lang="en-ZA" sz="2800" smtClean="0">
                <a:latin typeface="Calibri" pitchFamily="34" charset="0"/>
                <a:cs typeface="Calibri" pitchFamily="34" charset="0"/>
              </a:rPr>
              <a:t>Sometimes a business will receive a special discount from the supplier. Why?</a:t>
            </a:r>
          </a:p>
          <a:p>
            <a:pPr lvl="1">
              <a:buFont typeface="Arial" charset="0"/>
              <a:buChar char="•"/>
            </a:pPr>
            <a:r>
              <a:rPr lang="en-ZA" sz="2400" smtClean="0">
                <a:latin typeface="Calibri" pitchFamily="34" charset="0"/>
                <a:cs typeface="Calibri" pitchFamily="34" charset="0"/>
              </a:rPr>
              <a:t>For buying a large quantity of products</a:t>
            </a:r>
          </a:p>
          <a:p>
            <a:pPr>
              <a:buFont typeface="Arial" charset="0"/>
              <a:buChar char="•"/>
            </a:pPr>
            <a:r>
              <a:rPr lang="en-ZA" sz="2800" smtClean="0">
                <a:latin typeface="Calibri" pitchFamily="34" charset="0"/>
                <a:cs typeface="Calibri" pitchFamily="34" charset="0"/>
              </a:rPr>
              <a:t>This discount is not shown in the records of a business</a:t>
            </a:r>
          </a:p>
          <a:p>
            <a:pPr lvl="1">
              <a:buFont typeface="Arial" charset="0"/>
              <a:buChar char="•"/>
            </a:pPr>
            <a:r>
              <a:rPr lang="en-ZA" sz="2400" smtClean="0">
                <a:latin typeface="Calibri" pitchFamily="34" charset="0"/>
                <a:cs typeface="Calibri" pitchFamily="34" charset="0"/>
              </a:rPr>
              <a:t>Cost – discount = net figure is used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ZA" sz="4000" b="1" smtClean="0">
                <a:latin typeface="Calibri" pitchFamily="34" charset="0"/>
                <a:cs typeface="Calibri" pitchFamily="34" charset="0"/>
              </a:rPr>
              <a:t>Creditors Allowance</a:t>
            </a:r>
          </a:p>
        </p:txBody>
      </p:sp>
      <p:sp>
        <p:nvSpPr>
          <p:cNvPr id="3" name="Content Placeholder 2"/>
          <p:cNvSpPr>
            <a:spLocks noGrp="1"/>
          </p:cNvSpPr>
          <p:nvPr>
            <p:ph idx="1"/>
          </p:nvPr>
        </p:nvSpPr>
        <p:spPr/>
        <p:txBody>
          <a:bodyPr/>
          <a:lstStyle/>
          <a:p>
            <a:pPr>
              <a:buFont typeface="Arial" charset="0"/>
              <a:buChar char="•"/>
            </a:pPr>
            <a:r>
              <a:rPr lang="en-ZA" sz="2800" smtClean="0">
                <a:latin typeface="Calibri" pitchFamily="34" charset="0"/>
                <a:cs typeface="Calibri" pitchFamily="34" charset="0"/>
              </a:rPr>
              <a:t>Return goods to the supplier because they are faulty or damaged.</a:t>
            </a:r>
          </a:p>
          <a:p>
            <a:pPr>
              <a:buFont typeface="Arial" charset="0"/>
              <a:buChar char="•"/>
            </a:pPr>
            <a:r>
              <a:rPr lang="en-ZA" sz="2800" smtClean="0">
                <a:latin typeface="Calibri" pitchFamily="34" charset="0"/>
                <a:cs typeface="Calibri" pitchFamily="34" charset="0"/>
              </a:rPr>
              <a:t>A credit allowance reduces the amount the business owes the supplierd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Unicode MS"/>
      </a:majorFont>
      <a:minorFont>
        <a:latin typeface="Arial"/>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34750</TotalTime>
  <Words>1547</Words>
  <Application>Microsoft Office PowerPoint</Application>
  <PresentationFormat>Custom</PresentationFormat>
  <Paragraphs>141</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Arial Unicode MS</vt:lpstr>
      <vt:lpstr>Times New Roman</vt:lpstr>
      <vt:lpstr>Calibri</vt:lpstr>
      <vt:lpstr>Office Theme</vt:lpstr>
      <vt:lpstr>PowerPoint Presentation</vt:lpstr>
      <vt:lpstr>What are we learning?</vt:lpstr>
      <vt:lpstr>Before we start  answer the questions</vt:lpstr>
      <vt:lpstr>PowerPoint Presentation</vt:lpstr>
      <vt:lpstr>Creditors </vt:lpstr>
      <vt:lpstr>Let’s do it together </vt:lpstr>
      <vt:lpstr>Let’s do it together</vt:lpstr>
      <vt:lpstr>Trade Discount </vt:lpstr>
      <vt:lpstr>Creditors Allowance</vt:lpstr>
      <vt:lpstr>Source documents</vt:lpstr>
      <vt:lpstr>ACCOUNTING CYCLE</vt:lpstr>
      <vt:lpstr>RECORDING OF TRANSACTIONS IN THE CJ</vt:lpstr>
      <vt:lpstr>KEY</vt:lpstr>
      <vt:lpstr>KEY</vt:lpstr>
      <vt:lpstr>Example</vt:lpstr>
      <vt:lpstr>Possible solution</vt:lpstr>
      <vt:lpstr>Let’s do it together</vt:lpstr>
      <vt:lpstr>Required:</vt:lpstr>
      <vt:lpstr>Required</vt:lpstr>
      <vt:lpstr>Recording of transactions in the CAJ</vt:lpstr>
      <vt:lpstr>Example</vt:lpstr>
      <vt:lpstr>Possible answers</vt:lpstr>
      <vt:lpstr>Let’s do it together </vt:lpstr>
      <vt:lpstr>Required:</vt:lpstr>
      <vt:lpstr>Let’s do it together</vt:lpstr>
      <vt:lpstr>PowerPoint Presentation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van der Merwe, Amanda</dc:creator>
  <cp:lastModifiedBy>Govender, Manisha</cp:lastModifiedBy>
  <cp:revision>37</cp:revision>
  <cp:lastPrinted>1601-01-01T00:00:00Z</cp:lastPrinted>
  <dcterms:created xsi:type="dcterms:W3CDTF">2011-07-29T12:44:09Z</dcterms:created>
  <dcterms:modified xsi:type="dcterms:W3CDTF">2013-02-22T14:33:50Z</dcterms:modified>
</cp:coreProperties>
</file>